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845" r:id="rId2"/>
    <p:sldId id="797" r:id="rId3"/>
    <p:sldId id="790" r:id="rId4"/>
    <p:sldId id="258" r:id="rId5"/>
    <p:sldId id="681" r:id="rId6"/>
    <p:sldId id="682" r:id="rId7"/>
    <p:sldId id="834" r:id="rId8"/>
    <p:sldId id="685" r:id="rId9"/>
    <p:sldId id="687" r:id="rId10"/>
    <p:sldId id="689" r:id="rId11"/>
    <p:sldId id="844" r:id="rId12"/>
    <p:sldId id="791" r:id="rId13"/>
    <p:sldId id="720" r:id="rId14"/>
    <p:sldId id="805" r:id="rId15"/>
    <p:sldId id="804" r:id="rId16"/>
    <p:sldId id="809" r:id="rId17"/>
    <p:sldId id="847" r:id="rId18"/>
    <p:sldId id="842" r:id="rId19"/>
    <p:sldId id="835" r:id="rId20"/>
    <p:sldId id="836" r:id="rId21"/>
    <p:sldId id="837" r:id="rId22"/>
    <p:sldId id="832" r:id="rId23"/>
    <p:sldId id="838" r:id="rId24"/>
    <p:sldId id="840" r:id="rId25"/>
  </p:sldIdLst>
  <p:sldSz cx="9906000" cy="6858000" type="A4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93"/>
    <a:srgbClr val="CC0000"/>
    <a:srgbClr val="B8005C"/>
    <a:srgbClr val="000046"/>
    <a:srgbClr val="FFCC00"/>
    <a:srgbClr val="008000"/>
    <a:srgbClr val="8000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89" autoAdjust="0"/>
    <p:restoredTop sz="94667" autoAdjust="0"/>
  </p:normalViewPr>
  <p:slideViewPr>
    <p:cSldViewPr>
      <p:cViewPr>
        <p:scale>
          <a:sx n="50" d="100"/>
          <a:sy n="50" d="100"/>
        </p:scale>
        <p:origin x="-2016" y="-9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40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40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40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3E473F-94F4-459B-84C5-6832769E1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4D1519-49C1-4A8B-B9A1-E42D53E59E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99242-FC0F-4DFE-8257-95685530DA75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64522-2047-4F48-A1F3-B6A5CE11A6F4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714DD2-D39F-4053-99A3-363810D048C3}" type="slidenum">
              <a:rPr lang="fr-FR" sz="1200">
                <a:cs typeface="Arial" charset="0"/>
              </a:rPr>
              <a:pPr algn="r"/>
              <a:t>11</a:t>
            </a:fld>
            <a:endParaRPr lang="fr-FR" sz="1200">
              <a:cs typeface="Arial" charset="0"/>
            </a:endParaRPr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ACE2A-7B56-45BE-8554-861DE369ADA0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1AB10-CF61-4AB0-8192-2FB29F7C86D4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68BEE-519C-4D0C-B44A-EFD8C9889167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334AF-3BE2-4D4E-B582-B104495F7F36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0122-F198-43BB-ADC3-DB9CAABA17A3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72AD9-23F5-4F2D-A1D8-64DAEC60C382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F4A1E-6D65-4A45-89D7-A0DCC8813EB3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8655D-29CF-4C34-BCB7-FC7440EDB059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70C92-FE29-4E52-9CFE-738CFA08FB1A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BB4B6-8F58-4613-B1B3-8E7403A7BB06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39939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A25E0-6874-4A93-B926-B4213479C374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6D764-F482-447A-86C6-DD33423562FD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41C8A1-CD1C-45E6-ABDC-4E5E10232EE6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41987" name="Rectangle 1026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31F5-AF8E-4DC0-B2AC-2E1475241C38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97B22-6EB4-4E93-A17C-FCD01102F2DB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62FFF-77FB-4429-837A-A9A59525BC5E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A36ED-1CFA-4C90-B421-E2F118D974F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14F4F-5A31-4BE1-88E7-64C0D75CBDB6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60438" y="712788"/>
            <a:ext cx="4938712" cy="34194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2262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9740900" y="3175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906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8750" y="6391275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68275" y="2419350"/>
            <a:ext cx="9569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100" y="152400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4622800" y="211455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24400" y="2209800"/>
            <a:ext cx="4572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485900" y="2819400"/>
            <a:ext cx="69342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742950" y="381000"/>
            <a:ext cx="84201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705350" y="2198688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D29EFD-5477-48E8-BC67-09E9E6B63E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BAEE-12A3-4A64-8273-4370A922D8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594600" y="0"/>
            <a:ext cx="2311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906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750" y="6391275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5100" y="155575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46180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7410450" y="2925763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7512050" y="3021013"/>
            <a:ext cx="455613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0200" y="304800"/>
            <a:ext cx="7099300" cy="582136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007350" y="304802"/>
            <a:ext cx="156845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7493000" y="3009900"/>
            <a:ext cx="4953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1068-F035-414F-9B6E-D03E4B1F8E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26898" y="1527048"/>
            <a:ext cx="921258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24400" y="1027113"/>
            <a:ext cx="4953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D829-1113-47EF-BF4E-DAD62D8FA1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740900" y="1905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65100" y="2286000"/>
            <a:ext cx="95694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275" y="142875"/>
            <a:ext cx="95694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8750" y="6391275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5100" y="152400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65100" y="2438400"/>
            <a:ext cx="9569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4622800" y="211455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4724400" y="2209800"/>
            <a:ext cx="4572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82461" y="2743200"/>
            <a:ext cx="7020189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533400"/>
            <a:ext cx="84201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705350" y="2198688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256602-5DF8-437F-BB3C-9C2E6494B1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 flipV="1">
            <a:off x="4943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898" y="228600"/>
            <a:ext cx="9245600" cy="7589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26898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5200650" y="1371600"/>
            <a:ext cx="437515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3800" y="6410325"/>
            <a:ext cx="3298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60F2D-228B-41D6-84BB-3AC2EAFB01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 flipV="1">
            <a:off x="4953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5100" y="1371600"/>
            <a:ext cx="95694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8750" y="6391275"/>
            <a:ext cx="956786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165100" y="1279525"/>
            <a:ext cx="9569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5100" y="155575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4622800" y="955675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4724400" y="1050925"/>
            <a:ext cx="4572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6898" y="1524000"/>
            <a:ext cx="4376870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190608" y="1524000"/>
            <a:ext cx="437859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26898" y="2471383"/>
            <a:ext cx="4378452" cy="38184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5200650" y="2471383"/>
            <a:ext cx="4375150" cy="382219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0200" y="6410325"/>
            <a:ext cx="3879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705350" y="1042988"/>
            <a:ext cx="4953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B363D9-4DCC-4B5F-8C3B-7B1699CCCF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705350" y="1036638"/>
            <a:ext cx="4953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2506-30FA-46D3-85B8-B204480FC1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906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750" y="6391275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100" y="158750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622800" y="6324600"/>
            <a:ext cx="6604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3F62BF-E5AF-4B62-96E0-FEB10B8350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100" y="152400"/>
            <a:ext cx="95694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5100" y="152400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165100" y="533400"/>
            <a:ext cx="9569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504950" y="323850"/>
            <a:ext cx="4572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1925" y="6388100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2750" y="914400"/>
            <a:ext cx="255905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12750" y="1981201"/>
            <a:ext cx="255905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384550" y="685800"/>
            <a:ext cx="6108700" cy="5410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485900" y="312738"/>
            <a:ext cx="4953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C6EE378-0F39-4843-A8B8-1D9655ABB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27025" y="6410325"/>
            <a:ext cx="3665538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165100" y="533400"/>
            <a:ext cx="95694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5100" y="152400"/>
            <a:ext cx="95694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5100" y="609600"/>
            <a:ext cx="29718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5100" y="155575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1403350" y="228600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1504950" y="323850"/>
            <a:ext cx="4572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1925" y="6388100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0406" y="5029200"/>
            <a:ext cx="635635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250406" y="609600"/>
            <a:ext cx="635635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12750" y="990600"/>
            <a:ext cx="26416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1485900" y="312738"/>
            <a:ext cx="4953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4DFED-98E3-43F1-A49F-6DC076B2B5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e la date 4"/>
          <p:cNvSpPr>
            <a:spLocks noGrp="1"/>
          </p:cNvSpPr>
          <p:nvPr>
            <p:ph type="dt" sz="half" idx="11"/>
          </p:nvPr>
        </p:nvSpPr>
        <p:spPr>
          <a:xfrm>
            <a:off x="6270625" y="6405563"/>
            <a:ext cx="3298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327025" y="6410325"/>
            <a:ext cx="388302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906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906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9740900" y="0"/>
            <a:ext cx="1651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1925" y="6388100"/>
            <a:ext cx="95694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273800" y="6405563"/>
            <a:ext cx="3298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30200" y="6410325"/>
            <a:ext cx="387985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100" y="155575"/>
            <a:ext cx="95694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65100" y="1276350"/>
            <a:ext cx="95694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4622800" y="955675"/>
            <a:ext cx="6604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4724400" y="1050925"/>
            <a:ext cx="4572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705350" y="1039813"/>
            <a:ext cx="4953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613C7E-75E4-4CF2-B9ED-5E352FDF45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08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327025" y="228600"/>
            <a:ext cx="92456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308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327025" y="1524000"/>
            <a:ext cx="92456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AB262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AB2627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64305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5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11.png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e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jpeg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5.jpeg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wmf"/><Relationship Id="rId5" Type="http://schemas.openxmlformats.org/officeDocument/2006/relationships/image" Target="../media/image14.emf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452438" y="2428875"/>
            <a:ext cx="8929687" cy="3286125"/>
          </a:xfrm>
        </p:spPr>
        <p:txBody>
          <a:bodyPr/>
          <a:lstStyle/>
          <a:p>
            <a:pPr eaLnBrk="1" hangingPunct="1"/>
            <a:r>
              <a:rPr lang="fr-FR" sz="4800" b="1" smtClean="0">
                <a:solidFill>
                  <a:srgbClr val="CC0000"/>
                </a:solidFill>
                <a:latin typeface="Century Gothic" pitchFamily="34" charset="0"/>
              </a:rPr>
              <a:t>Réunion d’information parents d’élèves</a:t>
            </a:r>
            <a:br>
              <a:rPr lang="fr-FR" sz="4800" b="1" smtClean="0">
                <a:solidFill>
                  <a:srgbClr val="CC0000"/>
                </a:solidFill>
                <a:latin typeface="Century Gothic" pitchFamily="34" charset="0"/>
              </a:rPr>
            </a:br>
            <a:r>
              <a:rPr lang="fr-FR" sz="4800" b="1" smtClean="0">
                <a:solidFill>
                  <a:srgbClr val="CC0000"/>
                </a:solidFill>
                <a:latin typeface="Century Gothic" pitchFamily="34" charset="0"/>
              </a:rPr>
              <a:t/>
            </a:r>
            <a:br>
              <a:rPr lang="fr-FR" sz="4800" b="1" smtClean="0">
                <a:solidFill>
                  <a:srgbClr val="CC0000"/>
                </a:solidFill>
                <a:latin typeface="Century Gothic" pitchFamily="34" charset="0"/>
              </a:rPr>
            </a:br>
            <a:r>
              <a:rPr lang="fr-FR" sz="4800" b="1" smtClean="0">
                <a:solidFill>
                  <a:srgbClr val="CC0000"/>
                </a:solidFill>
                <a:latin typeface="Century Gothic" pitchFamily="34" charset="0"/>
              </a:rPr>
              <a:t>Orientation post – 3</a:t>
            </a:r>
            <a:r>
              <a:rPr lang="fr-FR" sz="4800" b="1" baseline="30000" smtClean="0">
                <a:solidFill>
                  <a:srgbClr val="CC0000"/>
                </a:solidFill>
                <a:latin typeface="Century Gothic" pitchFamily="34" charset="0"/>
              </a:rPr>
              <a:t>ème</a:t>
            </a:r>
            <a:endParaRPr lang="fr-FR" sz="4800" b="1" smtClean="0">
              <a:solidFill>
                <a:srgbClr val="CC0000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625" y="392113"/>
            <a:ext cx="6500813" cy="1963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fr-FR" sz="1600" b="1" cap="all" spc="250" dirty="0">
              <a:solidFill>
                <a:srgbClr val="646B86"/>
              </a:solidFill>
              <a:latin typeface="Century Gothic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fr-FR" sz="1600" b="1" cap="all" spc="250" dirty="0">
              <a:solidFill>
                <a:srgbClr val="646B86"/>
              </a:solidFill>
              <a:latin typeface="Century Gothic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fr-FR" sz="2800" b="1" cap="all" spc="250" dirty="0">
                <a:solidFill>
                  <a:srgbClr val="002060"/>
                </a:solidFill>
                <a:latin typeface="Century Gothic" pitchFamily="34" charset="0"/>
              </a:rPr>
              <a:t>Collège Germaine </a:t>
            </a:r>
            <a:r>
              <a:rPr lang="fr-FR" sz="2800" b="1" cap="all" spc="250" dirty="0" err="1">
                <a:solidFill>
                  <a:srgbClr val="002060"/>
                </a:solidFill>
                <a:latin typeface="Century Gothic" pitchFamily="34" charset="0"/>
              </a:rPr>
              <a:t>Tillion</a:t>
            </a:r>
            <a:r>
              <a:rPr lang="fr-FR" sz="2800" b="1" cap="all" spc="250" dirty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fr-FR" sz="2800" b="1" cap="all" spc="250" dirty="0">
                <a:solidFill>
                  <a:srgbClr val="002060"/>
                </a:solidFill>
                <a:latin typeface="Century Gothic" pitchFamily="34" charset="0"/>
              </a:rPr>
              <a:t>Lardy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fr-FR" sz="1600" b="1" cap="all" spc="250" dirty="0">
              <a:solidFill>
                <a:srgbClr val="646B86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25" y="214313"/>
            <a:ext cx="9429750" cy="928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r>
              <a:rPr lang="fr-FR" sz="1600" b="1" cap="all" spc="250" dirty="0">
                <a:solidFill>
                  <a:srgbClr val="002060"/>
                </a:solidFill>
                <a:latin typeface="Century Gothic" pitchFamily="34" charset="0"/>
              </a:rPr>
              <a:t>6 décembre 2013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fr-FR" sz="1600" b="1" cap="all" spc="250" dirty="0">
              <a:solidFill>
                <a:srgbClr val="646B86"/>
              </a:solidFill>
              <a:latin typeface="Century Gothic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defRPr/>
            </a:pPr>
            <a:endParaRPr lang="fr-FR" sz="1600" b="1" cap="all" spc="250" dirty="0">
              <a:solidFill>
                <a:srgbClr val="646B8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1136650" y="6180138"/>
            <a:ext cx="7777163" cy="436562"/>
          </a:xfrm>
          <a:prstGeom prst="roundRect">
            <a:avLst>
              <a:gd name="adj" fmla="val 30218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04850" y="4149725"/>
            <a:ext cx="8856663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400" b="1">
                <a:solidFill>
                  <a:srgbClr val="006699"/>
                </a:solidFill>
                <a:latin typeface="Century Gothic" pitchFamily="34" charset="0"/>
              </a:rPr>
              <a:t>enseignement professionnel   </a:t>
            </a:r>
          </a:p>
          <a:p>
            <a:pPr eaLnBrk="0" hangingPunct="0">
              <a:lnSpc>
                <a:spcPct val="8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400" b="1">
                <a:solidFill>
                  <a:srgbClr val="0000CC"/>
                </a:solidFill>
                <a:latin typeface="Century Gothic" pitchFamily="34" charset="0"/>
              </a:rPr>
              <a:t>    </a:t>
            </a:r>
            <a:r>
              <a:rPr lang="fr-FR" sz="2000" b="1">
                <a:latin typeface="Century Gothic" pitchFamily="34" charset="0"/>
              </a:rPr>
              <a:t>&gt; </a:t>
            </a:r>
            <a:r>
              <a:rPr lang="fr-FR" sz="2400" b="1" u="sng">
                <a:solidFill>
                  <a:srgbClr val="CC0000"/>
                </a:solidFill>
                <a:latin typeface="Century Gothic" pitchFamily="34" charset="0"/>
              </a:rPr>
              <a:t>acquisition de connaissances et de savoir faire</a:t>
            </a:r>
            <a:r>
              <a:rPr lang="fr-FR" sz="2400" b="1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  <a:p>
            <a:pPr eaLnBrk="0" hangingPunct="0">
              <a:lnSpc>
                <a:spcPct val="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400" b="1">
              <a:solidFill>
                <a:srgbClr val="CC0000"/>
              </a:solidFill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400" b="1">
                <a:solidFill>
                  <a:srgbClr val="006699"/>
                </a:solidFill>
                <a:latin typeface="Century Gothic" pitchFamily="34" charset="0"/>
              </a:rPr>
              <a:t>enseignement général et technologique articulés autour de l’enseignement professionnel </a:t>
            </a:r>
          </a:p>
          <a:p>
            <a:pPr eaLnBrk="0" hangingPunct="0">
              <a:lnSpc>
                <a:spcPct val="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400" b="1">
              <a:solidFill>
                <a:srgbClr val="006699"/>
              </a:solidFill>
              <a:latin typeface="Century Gothic" pitchFamily="34" charset="0"/>
            </a:endParaRPr>
          </a:p>
          <a:p>
            <a:pPr eaLnBrk="0" hangingPunct="0">
              <a:lnSpc>
                <a:spcPct val="9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400" b="1">
                <a:solidFill>
                  <a:srgbClr val="006699"/>
                </a:solidFill>
                <a:latin typeface="Century Gothic" pitchFamily="34" charset="0"/>
              </a:rPr>
              <a:t>T.P. au lycée / mises en situation en entreprise (stages)</a:t>
            </a:r>
          </a:p>
        </p:txBody>
      </p:sp>
      <p:sp>
        <p:nvSpPr>
          <p:cNvPr id="706570" name="Text Box 10"/>
          <p:cNvSpPr txBox="1">
            <a:spLocks noChangeArrowheads="1"/>
          </p:cNvSpPr>
          <p:nvPr/>
        </p:nvSpPr>
        <p:spPr bwMode="auto">
          <a:xfrm>
            <a:off x="1136650" y="1557338"/>
            <a:ext cx="73453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lIns="82726" tIns="41363" rIns="82726" bIns="41363">
            <a:spAutoFit/>
          </a:bodyPr>
          <a:lstStyle/>
          <a:p>
            <a:pPr eaLnBrk="0" hangingPunct="0">
              <a:defRPr/>
            </a:pPr>
            <a:r>
              <a:rPr lang="fr-FR" sz="3200">
                <a:solidFill>
                  <a:srgbClr val="CC0000"/>
                </a:solidFill>
                <a:latin typeface="Impact" pitchFamily="34" charset="0"/>
              </a:rPr>
              <a:t>Qualification</a:t>
            </a:r>
          </a:p>
          <a:p>
            <a:pPr eaLnBrk="0" hangingPunct="0">
              <a:lnSpc>
                <a:spcPct val="70000"/>
              </a:lnSpc>
              <a:defRPr/>
            </a:pPr>
            <a:endParaRPr lang="fr-FR" sz="3200">
              <a:solidFill>
                <a:srgbClr val="CC0000"/>
              </a:solidFill>
              <a:latin typeface="Impact" pitchFamily="34" charset="0"/>
            </a:endParaRPr>
          </a:p>
          <a:p>
            <a:pPr eaLnBrk="0" hangingPunct="0">
              <a:defRPr/>
            </a:pPr>
            <a:r>
              <a:rPr lang="fr-FR" sz="3200">
                <a:solidFill>
                  <a:srgbClr val="CC0000"/>
                </a:solidFill>
                <a:latin typeface="Impact" pitchFamily="34" charset="0"/>
              </a:rPr>
              <a:t>                                                                       Savoir-faire</a:t>
            </a:r>
            <a:r>
              <a:rPr lang="fr-FR" sz="3200">
                <a:solidFill>
                  <a:srgbClr val="FF0000"/>
                </a:solidFill>
                <a:latin typeface="Impact" pitchFamily="34" charset="0"/>
              </a:rPr>
              <a:t>      </a:t>
            </a:r>
          </a:p>
        </p:txBody>
      </p:sp>
      <p:pic>
        <p:nvPicPr>
          <p:cNvPr id="23558" name="Picture 11" descr="MENP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7363" y="2205038"/>
            <a:ext cx="1682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MENP0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8" y="1844675"/>
            <a:ext cx="1550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3" name="Text Box 13"/>
          <p:cNvSpPr txBox="1">
            <a:spLocks noChangeArrowheads="1"/>
          </p:cNvSpPr>
          <p:nvPr/>
        </p:nvSpPr>
        <p:spPr bwMode="auto">
          <a:xfrm>
            <a:off x="1265238" y="6165850"/>
            <a:ext cx="38877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/>
              </a:buClr>
              <a:buSzPct val="90000"/>
              <a:buFont typeface="Wingdings" pitchFamily="2" charset="2"/>
              <a:buNone/>
              <a:defRPr/>
            </a:pPr>
            <a:r>
              <a:rPr lang="fr-FR" sz="2400" b="1">
                <a:solidFill>
                  <a:srgbClr val="FFFF00"/>
                </a:solidFill>
                <a:latin typeface="Century Gothic" pitchFamily="34" charset="0"/>
              </a:rPr>
              <a:t>BAC PROFESSIONNEL</a:t>
            </a:r>
          </a:p>
        </p:txBody>
      </p:sp>
      <p:pic>
        <p:nvPicPr>
          <p:cNvPr id="23561" name="Picture 14" descr="MENO0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8988" y="3068638"/>
            <a:ext cx="13366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5" descr="MENP03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8188" y="836613"/>
            <a:ext cx="1419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7" descr="MENO0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24663" y="3141663"/>
            <a:ext cx="11620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4376738" y="1484313"/>
            <a:ext cx="3952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82726" tIns="41363" rIns="82726" bIns="41363">
            <a:spAutoFit/>
          </a:bodyPr>
          <a:lstStyle/>
          <a:p>
            <a:pPr eaLnBrk="0" hangingPunct="0">
              <a:defRPr/>
            </a:pPr>
            <a:r>
              <a:rPr lang="fr-FR" sz="3200">
                <a:solidFill>
                  <a:srgbClr val="CC0000"/>
                </a:solidFill>
                <a:latin typeface="Impact" pitchFamily="34" charset="0"/>
              </a:rPr>
              <a:t>Gestes professionnels</a:t>
            </a:r>
          </a:p>
        </p:txBody>
      </p:sp>
      <p:sp>
        <p:nvSpPr>
          <p:cNvPr id="706579" name="Text Box 19"/>
          <p:cNvSpPr txBox="1">
            <a:spLocks noChangeArrowheads="1"/>
          </p:cNvSpPr>
          <p:nvPr/>
        </p:nvSpPr>
        <p:spPr bwMode="auto">
          <a:xfrm>
            <a:off x="4376738" y="3284538"/>
            <a:ext cx="25034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82726" tIns="41363" rIns="82726" bIns="41363">
            <a:spAutoFit/>
          </a:bodyPr>
          <a:lstStyle/>
          <a:p>
            <a:pPr eaLnBrk="0" hangingPunct="0">
              <a:defRPr/>
            </a:pPr>
            <a:r>
              <a:rPr lang="fr-FR" sz="3200">
                <a:solidFill>
                  <a:srgbClr val="CC0000"/>
                </a:solidFill>
                <a:latin typeface="Impact" pitchFamily="34" charset="0"/>
              </a:rPr>
              <a:t>Savoir être</a:t>
            </a:r>
            <a:r>
              <a:rPr lang="fr-FR" sz="3200">
                <a:solidFill>
                  <a:srgbClr val="FF0000"/>
                </a:solidFill>
                <a:latin typeface="Impact" pitchFamily="34" charset="0"/>
              </a:rPr>
              <a:t>       </a:t>
            </a:r>
          </a:p>
        </p:txBody>
      </p:sp>
      <p:pic>
        <p:nvPicPr>
          <p:cNvPr id="23566" name="Picture 22" descr="MENP06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889167">
            <a:off x="3932238" y="1327150"/>
            <a:ext cx="16827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4448175" y="6165850"/>
            <a:ext cx="48244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ð"/>
              <a:defRPr/>
            </a:pPr>
            <a:r>
              <a:rPr lang="fr-FR" sz="24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FR" sz="2400" b="1">
                <a:solidFill>
                  <a:srgbClr val="FFFF00"/>
                </a:solidFill>
                <a:latin typeface="Century Gothic" pitchFamily="34" charset="0"/>
              </a:rPr>
              <a:t>22 semaines en entreprise</a:t>
            </a:r>
          </a:p>
        </p:txBody>
      </p:sp>
      <p:sp>
        <p:nvSpPr>
          <p:cNvPr id="23568" name="Text Box 24"/>
          <p:cNvSpPr txBox="1">
            <a:spLocks noChangeArrowheads="1"/>
          </p:cNvSpPr>
          <p:nvPr/>
        </p:nvSpPr>
        <p:spPr bwMode="auto">
          <a:xfrm>
            <a:off x="1128713" y="825500"/>
            <a:ext cx="6632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550" eaLnBrk="0" hangingPunct="0">
              <a:lnSpc>
                <a:spcPct val="85000"/>
              </a:lnSpc>
            </a:pPr>
            <a:r>
              <a:rPr lang="fr-FR" sz="4800">
                <a:solidFill>
                  <a:srgbClr val="008000"/>
                </a:solidFill>
                <a:latin typeface="Impact" pitchFamily="34" charset="0"/>
              </a:rPr>
              <a:t>VOIE  PROFESSIONNELLE </a:t>
            </a:r>
          </a:p>
        </p:txBody>
      </p:sp>
      <p:pic>
        <p:nvPicPr>
          <p:cNvPr id="23569" name="Picture 25" descr="j0391222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8" y="765175"/>
            <a:ext cx="801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2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8950" y="4237038"/>
            <a:ext cx="23971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8950" y="4975225"/>
            <a:ext cx="2397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8950" y="5721350"/>
            <a:ext cx="2397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3" name="WordArt 32"/>
          <p:cNvSpPr>
            <a:spLocks noChangeArrowheads="1" noChangeShapeType="1" noTextEdit="1"/>
          </p:cNvSpPr>
          <p:nvPr/>
        </p:nvSpPr>
        <p:spPr bwMode="auto">
          <a:xfrm>
            <a:off x="3729038" y="153988"/>
            <a:ext cx="43926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types de baccalauréat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60388" y="3751263"/>
            <a:ext cx="6294437" cy="36036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>
              <a:cs typeface="Arial" charset="0"/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663575" y="3848100"/>
            <a:ext cx="61198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par la voie de l'apprentissage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3729038"/>
            <a:ext cx="388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60388" y="950913"/>
            <a:ext cx="4032250" cy="360362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>
              <a:cs typeface="Arial" charset="0"/>
            </a:endParaRP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636588" y="1039813"/>
            <a:ext cx="38893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sous statut scolaire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920750"/>
            <a:ext cx="387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484313"/>
            <a:ext cx="98647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eaLnBrk="0" hangingPunct="0">
              <a:lnSpc>
                <a:spcPct val="115000"/>
              </a:lnSpc>
              <a:buClr>
                <a:srgbClr val="CC0000"/>
              </a:buClr>
              <a:buSzPct val="85000"/>
              <a:buFont typeface="Wingdings" pitchFamily="2" charset="2"/>
              <a:buChar char="¤"/>
            </a:pPr>
            <a:r>
              <a:rPr lang="fr-FR" sz="24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cours au lycée</a:t>
            </a:r>
          </a:p>
          <a:p>
            <a:pPr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0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enseignement général</a:t>
            </a:r>
          </a:p>
          <a:p>
            <a:pPr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         enseignement technologique et professionnel</a:t>
            </a:r>
          </a:p>
          <a:p>
            <a:pPr eaLnBrk="0" hangingPunct="0">
              <a:lnSpc>
                <a:spcPct val="115000"/>
              </a:lnSpc>
              <a:buClr>
                <a:srgbClr val="CC0000"/>
              </a:buClr>
              <a:buSzPct val="85000"/>
              <a:buFont typeface="Wingdings" pitchFamily="2" charset="2"/>
              <a:buChar char="¤"/>
            </a:pPr>
            <a:r>
              <a:rPr lang="fr-FR" sz="24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périodes de formation en entreprise :   </a:t>
            </a:r>
          </a:p>
          <a:p>
            <a:pPr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0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22 semaines sur les 3 ans de Bac Pro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563" y="908050"/>
            <a:ext cx="388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5384800" y="1052513"/>
            <a:ext cx="3960813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LYCEE PROFESSIONNEL</a:t>
            </a:r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3" y="2060575"/>
            <a:ext cx="15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408238"/>
            <a:ext cx="15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65138" y="5589588"/>
            <a:ext cx="986472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eaLnBrk="0" hangingPunct="0">
              <a:lnSpc>
                <a:spcPct val="115000"/>
              </a:lnSpc>
              <a:buClr>
                <a:srgbClr val="CC0000"/>
              </a:buClr>
              <a:buSzPct val="85000"/>
              <a:buFont typeface="Wingdings" pitchFamily="2" charset="2"/>
              <a:buChar char="¤"/>
            </a:pPr>
            <a:r>
              <a:rPr lang="fr-FR" sz="24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temps partagé</a:t>
            </a:r>
          </a:p>
          <a:p>
            <a:pPr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fr-FR" sz="2000" b="1">
                <a:solidFill>
                  <a:srgbClr val="003300"/>
                </a:solidFill>
                <a:latin typeface="Century Gothic" pitchFamily="34" charset="0"/>
                <a:cs typeface="Arial" charset="0"/>
              </a:rPr>
              <a:t>         </a:t>
            </a: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cours au Centre de Formation d’Apprentis (C.F.A.)</a:t>
            </a:r>
          </a:p>
          <a:p>
            <a:pPr eaLnBrk="0" hangingPunct="0">
              <a:lnSpc>
                <a:spcPct val="115000"/>
              </a:lnSpc>
              <a:buClr>
                <a:srgbClr val="CC0000"/>
              </a:buClr>
              <a:buSzPct val="85000"/>
              <a:buFont typeface="Wingdings" pitchFamily="2" charset="2"/>
              <a:buNone/>
            </a:pP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         travail en Entreprise</a:t>
            </a: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00" y="6165850"/>
            <a:ext cx="150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388" y="6496050"/>
            <a:ext cx="15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0388" y="3716338"/>
            <a:ext cx="3889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7413625" y="3860800"/>
            <a:ext cx="2219325" cy="28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ALTERNANCE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88950" y="4305300"/>
            <a:ext cx="23034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eaLnBrk="0" hangingPunct="0">
              <a:lnSpc>
                <a:spcPct val="115000"/>
              </a:lnSpc>
              <a:buClr>
                <a:srgbClr val="CC0000"/>
              </a:buClr>
              <a:buSzPct val="85000"/>
              <a:buFont typeface="Wingdings" pitchFamily="2" charset="2"/>
              <a:buNone/>
            </a:pPr>
            <a:r>
              <a:rPr lang="fr-FR" sz="2400" b="1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Statut salarié          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1008063" y="4738688"/>
            <a:ext cx="8553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defTabSz="1058863" eaLnBrk="0" hangingPunct="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ð"/>
            </a:pPr>
            <a:r>
              <a:rPr lang="fr-FR" sz="2200" b="1">
                <a:solidFill>
                  <a:srgbClr val="CC0000"/>
                </a:solidFill>
                <a:cs typeface="Arial" charset="0"/>
              </a:rPr>
              <a:t> Contrat de 2 ans</a:t>
            </a:r>
            <a:r>
              <a:rPr lang="fr-FR" sz="2200" b="1">
                <a:cs typeface="Arial" charset="0"/>
              </a:rPr>
              <a:t> vers un </a:t>
            </a:r>
            <a:r>
              <a:rPr lang="fr-FR" sz="2200" b="1">
                <a:solidFill>
                  <a:srgbClr val="0000CC"/>
                </a:solidFill>
                <a:cs typeface="Arial" charset="0"/>
              </a:rPr>
              <a:t>CAP</a:t>
            </a:r>
            <a:endParaRPr lang="fr-FR" sz="2200" b="1">
              <a:cs typeface="Arial" charset="0"/>
            </a:endParaRPr>
          </a:p>
          <a:p>
            <a:pPr defTabSz="1058863" eaLnBrk="0" hangingPunct="0">
              <a:lnSpc>
                <a:spcPct val="115000"/>
              </a:lnSpc>
              <a:buClr>
                <a:schemeClr val="tx1"/>
              </a:buClr>
              <a:buFont typeface="Wingdings" pitchFamily="2" charset="2"/>
              <a:buChar char="ð"/>
            </a:pPr>
            <a:r>
              <a:rPr lang="fr-FR" sz="2200" b="1">
                <a:solidFill>
                  <a:srgbClr val="CC0000"/>
                </a:solidFill>
                <a:cs typeface="Arial" charset="0"/>
              </a:rPr>
              <a:t> Contrat de 3 ans</a:t>
            </a:r>
            <a:r>
              <a:rPr lang="fr-FR" sz="2200" b="1">
                <a:cs typeface="Arial" charset="0"/>
              </a:rPr>
              <a:t> vers le </a:t>
            </a:r>
            <a:r>
              <a:rPr lang="fr-FR" sz="2200" b="1">
                <a:solidFill>
                  <a:srgbClr val="0000CC"/>
                </a:solidFill>
                <a:cs typeface="Arial" charset="0"/>
              </a:rPr>
              <a:t>bac professionnel</a:t>
            </a:r>
            <a:r>
              <a:rPr lang="fr-FR" sz="20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                        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576513" y="4191000"/>
            <a:ext cx="3671887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pPr eaLnBrk="0" hangingPunct="0">
              <a:lnSpc>
                <a:spcPct val="115000"/>
              </a:lnSpc>
              <a:buClr>
                <a:schemeClr val="tx1"/>
              </a:buClr>
              <a:buSzPct val="85000"/>
              <a:buFont typeface="Symbol" pitchFamily="18" charset="2"/>
              <a:buChar char="Þ"/>
            </a:pPr>
            <a:r>
              <a:rPr lang="fr-FR" sz="3200" b="1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fr-FR" sz="2400" b="1">
                <a:solidFill>
                  <a:srgbClr val="CC0000"/>
                </a:solidFill>
                <a:latin typeface="Century Gothic" pitchFamily="34" charset="0"/>
                <a:cs typeface="Arial" charset="0"/>
              </a:rPr>
              <a:t>contrat de travail          </a:t>
            </a:r>
          </a:p>
        </p:txBody>
      </p:sp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3154363"/>
            <a:ext cx="152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WordArt 23"/>
          <p:cNvSpPr>
            <a:spLocks noChangeArrowheads="1" noChangeShapeType="1" noTextEdit="1"/>
          </p:cNvSpPr>
          <p:nvPr/>
        </p:nvSpPr>
        <p:spPr bwMode="auto">
          <a:xfrm>
            <a:off x="3106738" y="188913"/>
            <a:ext cx="6119812" cy="26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VOIE PRO : 2 MODALITÉS DE FORMATION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8588" y="125413"/>
            <a:ext cx="1441450" cy="423862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E501"/>
              </a:solidFill>
            </a:endParaRPr>
          </a:p>
        </p:txBody>
      </p:sp>
      <p:pic>
        <p:nvPicPr>
          <p:cNvPr id="24601" name="Imag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13" y="-26988"/>
            <a:ext cx="842962" cy="6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0" grpId="0" animBg="1"/>
      <p:bldP spid="11271" grpId="0" animBg="1"/>
      <p:bldP spid="11273" grpId="0"/>
      <p:bldP spid="11275" grpId="0" animBg="1"/>
      <p:bldP spid="11278" grpId="0"/>
      <p:bldP spid="11282" grpId="0" animBg="1"/>
      <p:bldP spid="11283" grpId="0"/>
      <p:bldP spid="11284" grpId="0"/>
      <p:bldP spid="112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138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7"/>
          <p:cNvSpPr>
            <a:spLocks noChangeArrowheads="1" noChangeShapeType="1" noTextEdit="1"/>
          </p:cNvSpPr>
          <p:nvPr/>
        </p:nvSpPr>
        <p:spPr bwMode="auto">
          <a:xfrm>
            <a:off x="3406775" y="158750"/>
            <a:ext cx="5446713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S'orienter après la après la 3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8782050" y="15875"/>
            <a:ext cx="3095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000" b="1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2560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025775"/>
            <a:ext cx="29384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360" name="Text Box 16"/>
          <p:cNvSpPr txBox="1">
            <a:spLocks noChangeArrowheads="1"/>
          </p:cNvSpPr>
          <p:nvPr/>
        </p:nvSpPr>
        <p:spPr bwMode="auto">
          <a:xfrm>
            <a:off x="3492500" y="3098800"/>
            <a:ext cx="589438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82726" tIns="41363" rIns="82726" bIns="41363">
            <a:spAutoFit/>
          </a:bodyPr>
          <a:lstStyle/>
          <a:p>
            <a:pPr defTabSz="1058863" eaLnBrk="0" hangingPunct="0">
              <a:lnSpc>
                <a:spcPct val="120000"/>
              </a:lnSpc>
              <a:buClr>
                <a:srgbClr val="FF0000"/>
              </a:buClr>
              <a:buFont typeface="AbacusOneSSK" pitchFamily="2" charset="0"/>
              <a:buNone/>
              <a:defRPr/>
            </a:pPr>
            <a:r>
              <a:rPr lang="fr-FR" sz="3600" b="1">
                <a:solidFill>
                  <a:srgbClr val="CC0000"/>
                </a:solidFill>
                <a:latin typeface="Century Gothic" pitchFamily="34" charset="0"/>
              </a:rPr>
              <a:t>centres d’intérêts, goûts</a:t>
            </a:r>
          </a:p>
          <a:p>
            <a:pPr defTabSz="1058863" eaLnBrk="0" hangingPunct="0">
              <a:lnSpc>
                <a:spcPct val="175000"/>
              </a:lnSpc>
              <a:buClr>
                <a:srgbClr val="FF0000"/>
              </a:buClr>
              <a:buFont typeface="AbacusOneSSK" pitchFamily="2" charset="0"/>
              <a:buNone/>
              <a:defRPr/>
            </a:pPr>
            <a:r>
              <a:rPr lang="fr-FR" sz="3600" b="1">
                <a:solidFill>
                  <a:srgbClr val="CC0000"/>
                </a:solidFill>
                <a:latin typeface="Century Gothic" pitchFamily="34" charset="0"/>
              </a:rPr>
              <a:t>       qualités personnelles </a:t>
            </a:r>
          </a:p>
          <a:p>
            <a:pPr defTabSz="1058863" eaLnBrk="0" hangingPunct="0">
              <a:lnSpc>
                <a:spcPct val="175000"/>
              </a:lnSpc>
              <a:buClr>
                <a:srgbClr val="FF0000"/>
              </a:buClr>
              <a:buFont typeface="AbacusOneSSK" pitchFamily="2" charset="0"/>
              <a:buNone/>
              <a:defRPr/>
            </a:pPr>
            <a:r>
              <a:rPr lang="fr-FR" sz="3600" b="1">
                <a:solidFill>
                  <a:srgbClr val="CC0000"/>
                </a:solidFill>
                <a:latin typeface="Century Gothic" pitchFamily="34" charset="0"/>
              </a:rPr>
              <a:t>               compétences…</a:t>
            </a:r>
          </a:p>
        </p:txBody>
      </p:sp>
      <p:sp>
        <p:nvSpPr>
          <p:cNvPr id="25607" name="Text Box 17"/>
          <p:cNvSpPr txBox="1">
            <a:spLocks noChangeArrowheads="1"/>
          </p:cNvSpPr>
          <p:nvPr/>
        </p:nvSpPr>
        <p:spPr bwMode="auto">
          <a:xfrm>
            <a:off x="306388" y="2030413"/>
            <a:ext cx="93916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fr-FR" sz="3600" b="1">
                <a:solidFill>
                  <a:srgbClr val="000046"/>
                </a:solidFill>
                <a:latin typeface="Century Gothic" pitchFamily="34" charset="0"/>
              </a:rPr>
              <a:t>en rapport avec la </a:t>
            </a:r>
            <a:r>
              <a:rPr lang="fr-FR" sz="3600" b="1">
                <a:solidFill>
                  <a:srgbClr val="CC0000"/>
                </a:solidFill>
                <a:latin typeface="Century Gothic" pitchFamily="34" charset="0"/>
              </a:rPr>
              <a:t>personne</a:t>
            </a:r>
            <a:r>
              <a:rPr lang="fr-FR" sz="3600" b="1">
                <a:solidFill>
                  <a:srgbClr val="000046"/>
                </a:solidFill>
                <a:latin typeface="Century Gothic" pitchFamily="34" charset="0"/>
              </a:rPr>
              <a:t> que l’on est</a:t>
            </a:r>
          </a:p>
        </p:txBody>
      </p:sp>
      <p:pic>
        <p:nvPicPr>
          <p:cNvPr id="2560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775" y="3316288"/>
            <a:ext cx="3381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2088" y="4216400"/>
            <a:ext cx="3381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4438" y="5187950"/>
            <a:ext cx="3381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WordArt 22"/>
          <p:cNvSpPr>
            <a:spLocks noChangeArrowheads="1" noChangeShapeType="1" noTextEdit="1"/>
          </p:cNvSpPr>
          <p:nvPr/>
        </p:nvSpPr>
        <p:spPr bwMode="auto">
          <a:xfrm>
            <a:off x="415925" y="1339850"/>
            <a:ext cx="31559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46"/>
                </a:solidFill>
                <a:latin typeface="Century Gothic"/>
              </a:rPr>
              <a:t>Choisir un</a:t>
            </a:r>
          </a:p>
        </p:txBody>
      </p:sp>
      <p:sp>
        <p:nvSpPr>
          <p:cNvPr id="25612" name="WordArt 23"/>
          <p:cNvSpPr>
            <a:spLocks noChangeArrowheads="1" noChangeShapeType="1" noTextEdit="1"/>
          </p:cNvSpPr>
          <p:nvPr/>
        </p:nvSpPr>
        <p:spPr bwMode="auto">
          <a:xfrm>
            <a:off x="3810000" y="1339850"/>
            <a:ext cx="30956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domaine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638" y="-301625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30"/>
          <p:cNvSpPr>
            <a:spLocks noChangeArrowheads="1"/>
          </p:cNvSpPr>
          <p:nvPr/>
        </p:nvSpPr>
        <p:spPr bwMode="auto">
          <a:xfrm>
            <a:off x="3079750" y="5146675"/>
            <a:ext cx="5635625" cy="430213"/>
          </a:xfrm>
          <a:prstGeom prst="roundRect">
            <a:avLst>
              <a:gd name="adj" fmla="val 28056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28" name="AutoShape 31"/>
          <p:cNvSpPr>
            <a:spLocks noChangeArrowheads="1"/>
          </p:cNvSpPr>
          <p:nvPr/>
        </p:nvSpPr>
        <p:spPr bwMode="auto">
          <a:xfrm>
            <a:off x="3081338" y="1673225"/>
            <a:ext cx="5616575" cy="430213"/>
          </a:xfrm>
          <a:prstGeom prst="roundRect">
            <a:avLst>
              <a:gd name="adj" fmla="val 28056"/>
            </a:avLst>
          </a:prstGeom>
          <a:solidFill>
            <a:srgbClr val="000046"/>
          </a:solidFill>
          <a:ln w="952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29" name="Text Box 32"/>
          <p:cNvSpPr txBox="1">
            <a:spLocks noChangeArrowheads="1"/>
          </p:cNvSpPr>
          <p:nvPr/>
        </p:nvSpPr>
        <p:spPr bwMode="auto">
          <a:xfrm>
            <a:off x="3081338" y="1643063"/>
            <a:ext cx="5616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fr-FR" sz="2400" b="1">
                <a:solidFill>
                  <a:schemeClr val="bg1"/>
                </a:solidFill>
                <a:latin typeface="Century Gothic" pitchFamily="34" charset="0"/>
              </a:rPr>
              <a:t>Choisir une dominante </a:t>
            </a:r>
          </a:p>
        </p:txBody>
      </p:sp>
      <p:sp>
        <p:nvSpPr>
          <p:cNvPr id="26630" name="AutoShape 3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6350" y="3448050"/>
            <a:ext cx="584200" cy="360363"/>
          </a:xfrm>
          <a:prstGeom prst="actionButtonForwardNext">
            <a:avLst/>
          </a:prstGeom>
          <a:gradFill rotWithShape="1">
            <a:gsLst>
              <a:gs pos="0">
                <a:srgbClr val="800000"/>
              </a:gs>
              <a:gs pos="50000">
                <a:srgbClr val="FFFFFF"/>
              </a:gs>
              <a:gs pos="100000">
                <a:srgbClr val="800000"/>
              </a:gs>
            </a:gsLst>
            <a:lin ang="2700000" scaled="1"/>
          </a:gradFill>
          <a:ln w="3175">
            <a:solidFill>
              <a:srgbClr val="000036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1" name="AutoShape 3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97938" y="5191125"/>
            <a:ext cx="584200" cy="360363"/>
          </a:xfrm>
          <a:prstGeom prst="actionButtonForwardNext">
            <a:avLst/>
          </a:prstGeom>
          <a:gradFill rotWithShape="1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2700000" scaled="1"/>
          </a:gradFill>
          <a:ln w="3175">
            <a:solidFill>
              <a:srgbClr val="000036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2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05875" y="1709738"/>
            <a:ext cx="584200" cy="360362"/>
          </a:xfrm>
          <a:prstGeom prst="actionButtonForwardNext">
            <a:avLst/>
          </a:prstGeom>
          <a:gradFill rotWithShape="1">
            <a:gsLst>
              <a:gs pos="0">
                <a:srgbClr val="000066"/>
              </a:gs>
              <a:gs pos="50000">
                <a:srgbClr val="FFFFFF"/>
              </a:gs>
              <a:gs pos="100000">
                <a:srgbClr val="000066"/>
              </a:gs>
            </a:gsLst>
            <a:lin ang="2700000" scaled="1"/>
          </a:gradFill>
          <a:ln w="3175">
            <a:solidFill>
              <a:srgbClr val="000036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3" name="Oval 40"/>
          <p:cNvSpPr>
            <a:spLocks noChangeArrowheads="1"/>
          </p:cNvSpPr>
          <p:nvPr/>
        </p:nvSpPr>
        <p:spPr bwMode="auto">
          <a:xfrm>
            <a:off x="349250" y="1509713"/>
            <a:ext cx="2016125" cy="506412"/>
          </a:xfrm>
          <a:prstGeom prst="ellipse">
            <a:avLst/>
          </a:prstGeom>
          <a:solidFill>
            <a:srgbClr val="00003E"/>
          </a:solidFill>
          <a:ln w="76200">
            <a:solidFill>
              <a:srgbClr val="000066"/>
            </a:solidFill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4" name="AutoShape 41"/>
          <p:cNvSpPr>
            <a:spLocks noChangeArrowheads="1"/>
          </p:cNvSpPr>
          <p:nvPr/>
        </p:nvSpPr>
        <p:spPr bwMode="auto">
          <a:xfrm>
            <a:off x="3081338" y="3414713"/>
            <a:ext cx="5616575" cy="430212"/>
          </a:xfrm>
          <a:prstGeom prst="roundRect">
            <a:avLst>
              <a:gd name="adj" fmla="val 28056"/>
            </a:avLst>
          </a:pr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5" name="Text Box 42"/>
          <p:cNvSpPr txBox="1">
            <a:spLocks noChangeArrowheads="1"/>
          </p:cNvSpPr>
          <p:nvPr/>
        </p:nvSpPr>
        <p:spPr bwMode="auto">
          <a:xfrm>
            <a:off x="3227388" y="3357563"/>
            <a:ext cx="5311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fr-FR" sz="2400" b="1">
                <a:solidFill>
                  <a:schemeClr val="bg1"/>
                </a:solidFill>
                <a:latin typeface="Century Gothic" pitchFamily="34" charset="0"/>
              </a:rPr>
              <a:t>Choisir un domaine d’activité</a:t>
            </a:r>
          </a:p>
        </p:txBody>
      </p:sp>
      <p:sp>
        <p:nvSpPr>
          <p:cNvPr id="26636" name="Text Box 49"/>
          <p:cNvSpPr txBox="1">
            <a:spLocks noChangeArrowheads="1"/>
          </p:cNvSpPr>
          <p:nvPr/>
        </p:nvSpPr>
        <p:spPr bwMode="auto">
          <a:xfrm>
            <a:off x="2970213" y="5072063"/>
            <a:ext cx="588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Wingdings" pitchFamily="2" charset="2"/>
              <a:buNone/>
            </a:pPr>
            <a:r>
              <a:rPr lang="fr-FR" sz="2400" b="1">
                <a:solidFill>
                  <a:schemeClr val="bg1"/>
                </a:solidFill>
                <a:latin typeface="Century Gothic" pitchFamily="34" charset="0"/>
              </a:rPr>
              <a:t>Choisir une spécialité professionnelle</a:t>
            </a:r>
          </a:p>
        </p:txBody>
      </p:sp>
      <p:sp>
        <p:nvSpPr>
          <p:cNvPr id="26637" name="Oval 53"/>
          <p:cNvSpPr>
            <a:spLocks noChangeArrowheads="1"/>
          </p:cNvSpPr>
          <p:nvPr/>
        </p:nvSpPr>
        <p:spPr bwMode="auto">
          <a:xfrm>
            <a:off x="346075" y="3238500"/>
            <a:ext cx="2016125" cy="506413"/>
          </a:xfrm>
          <a:prstGeom prst="ellipse">
            <a:avLst/>
          </a:prstGeom>
          <a:solidFill>
            <a:srgbClr val="800000"/>
          </a:solidFill>
          <a:ln w="76200">
            <a:solidFill>
              <a:srgbClr val="990000"/>
            </a:solidFill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8" name="Oval 57"/>
          <p:cNvSpPr>
            <a:spLocks noChangeArrowheads="1"/>
          </p:cNvSpPr>
          <p:nvPr/>
        </p:nvSpPr>
        <p:spPr bwMode="auto">
          <a:xfrm>
            <a:off x="344488" y="4967288"/>
            <a:ext cx="2016125" cy="506412"/>
          </a:xfrm>
          <a:prstGeom prst="ellipse">
            <a:avLst/>
          </a:prstGeom>
          <a:solidFill>
            <a:srgbClr val="008000"/>
          </a:solidFill>
          <a:ln w="76200">
            <a:solidFill>
              <a:srgbClr val="259325"/>
            </a:solidFill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6639" name="WordArt 60"/>
          <p:cNvSpPr>
            <a:spLocks noChangeArrowheads="1" noChangeShapeType="1" noTextEdit="1"/>
          </p:cNvSpPr>
          <p:nvPr/>
        </p:nvSpPr>
        <p:spPr bwMode="auto">
          <a:xfrm>
            <a:off x="3944938" y="188913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 domaine</a:t>
            </a:r>
          </a:p>
        </p:txBody>
      </p:sp>
      <p:pic>
        <p:nvPicPr>
          <p:cNvPr id="26640" name="Picture 6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3638" y="1609725"/>
            <a:ext cx="5222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6338" y="3325813"/>
            <a:ext cx="5222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6975" y="5073650"/>
            <a:ext cx="5222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3" name="Text Box 65"/>
          <p:cNvSpPr txBox="1">
            <a:spLocks noChangeArrowheads="1"/>
          </p:cNvSpPr>
          <p:nvPr/>
        </p:nvSpPr>
        <p:spPr bwMode="auto">
          <a:xfrm>
            <a:off x="585788" y="1285875"/>
            <a:ext cx="1522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BAC</a:t>
            </a:r>
          </a:p>
          <a:p>
            <a:pPr algn="ctr"/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GÉNÉRAL</a:t>
            </a:r>
          </a:p>
        </p:txBody>
      </p:sp>
      <p:sp>
        <p:nvSpPr>
          <p:cNvPr id="26644" name="Text Box 66"/>
          <p:cNvSpPr txBox="1">
            <a:spLocks noChangeArrowheads="1"/>
          </p:cNvSpPr>
          <p:nvPr/>
        </p:nvSpPr>
        <p:spPr bwMode="auto">
          <a:xfrm>
            <a:off x="523875" y="3071813"/>
            <a:ext cx="1785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BAC</a:t>
            </a:r>
          </a:p>
          <a:p>
            <a:pPr algn="ctr"/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TECHNO</a:t>
            </a:r>
          </a:p>
        </p:txBody>
      </p:sp>
      <p:sp>
        <p:nvSpPr>
          <p:cNvPr id="26645" name="Text Box 67"/>
          <p:cNvSpPr txBox="1">
            <a:spLocks noChangeArrowheads="1"/>
          </p:cNvSpPr>
          <p:nvPr/>
        </p:nvSpPr>
        <p:spPr bwMode="auto">
          <a:xfrm>
            <a:off x="273050" y="5000625"/>
            <a:ext cx="216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latin typeface="Impact" pitchFamily="34" charset="0"/>
              </a:rPr>
              <a:t>BAC PRO</a:t>
            </a:r>
            <a:endParaRPr lang="fr-FR" sz="14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4" descr="open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76238" y="-3159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970338" y="188913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 domaine</a:t>
            </a:r>
          </a:p>
        </p:txBody>
      </p:sp>
      <p:sp>
        <p:nvSpPr>
          <p:cNvPr id="2055" name="WordArt 13"/>
          <p:cNvSpPr>
            <a:spLocks noChangeArrowheads="1" noChangeShapeType="1" noTextEdit="1"/>
          </p:cNvSpPr>
          <p:nvPr/>
        </p:nvSpPr>
        <p:spPr bwMode="auto">
          <a:xfrm>
            <a:off x="631825" y="2135188"/>
            <a:ext cx="367665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3 dominantes</a:t>
            </a:r>
          </a:p>
        </p:txBody>
      </p:sp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631825" y="2133600"/>
            <a:ext cx="3676650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dominantes</a:t>
            </a:r>
          </a:p>
        </p:txBody>
      </p:sp>
      <p:sp>
        <p:nvSpPr>
          <p:cNvPr id="2057" name="WordArt 52"/>
          <p:cNvSpPr>
            <a:spLocks noChangeArrowheads="1" noChangeShapeType="1" noTextEdit="1"/>
          </p:cNvSpPr>
          <p:nvPr/>
        </p:nvSpPr>
        <p:spPr bwMode="auto">
          <a:xfrm>
            <a:off x="5313363" y="2109788"/>
            <a:ext cx="4103687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3 séries générales</a:t>
            </a:r>
          </a:p>
        </p:txBody>
      </p:sp>
      <p:sp>
        <p:nvSpPr>
          <p:cNvPr id="2058" name="WordArt 53"/>
          <p:cNvSpPr>
            <a:spLocks noChangeArrowheads="1" noChangeShapeType="1" noTextEdit="1"/>
          </p:cNvSpPr>
          <p:nvPr/>
        </p:nvSpPr>
        <p:spPr bwMode="auto">
          <a:xfrm>
            <a:off x="5313363" y="2109788"/>
            <a:ext cx="4103687" cy="46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séries générales</a:t>
            </a:r>
          </a:p>
        </p:txBody>
      </p:sp>
      <p:sp>
        <p:nvSpPr>
          <p:cNvPr id="2059" name="AutoShape 72"/>
          <p:cNvSpPr>
            <a:spLocks noChangeArrowheads="1"/>
          </p:cNvSpPr>
          <p:nvPr/>
        </p:nvSpPr>
        <p:spPr bwMode="auto">
          <a:xfrm>
            <a:off x="2886075" y="836613"/>
            <a:ext cx="4103688" cy="863600"/>
          </a:xfrm>
          <a:prstGeom prst="roundRect">
            <a:avLst>
              <a:gd name="adj" fmla="val 16667"/>
            </a:avLst>
          </a:prstGeom>
          <a:solidFill>
            <a:srgbClr val="000048"/>
          </a:solidFill>
          <a:ln w="9525">
            <a:solidFill>
              <a:srgbClr val="000048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0" name="WordArt 11"/>
          <p:cNvSpPr>
            <a:spLocks noChangeArrowheads="1" noChangeShapeType="1" noTextEdit="1"/>
          </p:cNvSpPr>
          <p:nvPr/>
        </p:nvSpPr>
        <p:spPr bwMode="auto">
          <a:xfrm>
            <a:off x="3141663" y="981075"/>
            <a:ext cx="3598862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762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VOIE GÉNÉRALE</a:t>
            </a:r>
          </a:p>
        </p:txBody>
      </p:sp>
      <p:sp>
        <p:nvSpPr>
          <p:cNvPr id="2061" name="WordArt 73"/>
          <p:cNvSpPr>
            <a:spLocks noChangeArrowheads="1" noChangeShapeType="1" noTextEdit="1"/>
          </p:cNvSpPr>
          <p:nvPr/>
        </p:nvSpPr>
        <p:spPr bwMode="auto">
          <a:xfrm>
            <a:off x="3141663" y="976313"/>
            <a:ext cx="3598862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000048"/>
                  </a:solidFill>
                  <a:round/>
                  <a:headEnd/>
                  <a:tailEnd/>
                </a:ln>
                <a:solidFill>
                  <a:srgbClr val="000048"/>
                </a:solidFill>
                <a:latin typeface="Arial Black"/>
              </a:rPr>
              <a:t>VOIE GÉNÉRALE</a:t>
            </a:r>
          </a:p>
        </p:txBody>
      </p:sp>
      <p:sp>
        <p:nvSpPr>
          <p:cNvPr id="2062" name="AutoShape 74"/>
          <p:cNvSpPr>
            <a:spLocks noChangeArrowheads="1"/>
          </p:cNvSpPr>
          <p:nvPr/>
        </p:nvSpPr>
        <p:spPr bwMode="auto">
          <a:xfrm>
            <a:off x="4521200" y="2092325"/>
            <a:ext cx="576263" cy="471488"/>
          </a:xfrm>
          <a:prstGeom prst="rightArrow">
            <a:avLst>
              <a:gd name="adj1" fmla="val 43444"/>
              <a:gd name="adj2" fmla="val 95288"/>
            </a:avLst>
          </a:prstGeom>
          <a:solidFill>
            <a:schemeClr val="bg1"/>
          </a:solidFill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63" name="Picture 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4170363"/>
            <a:ext cx="314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3009900"/>
            <a:ext cx="314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7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825" y="5362575"/>
            <a:ext cx="314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6" name="AutoShape 78"/>
          <p:cNvSpPr>
            <a:spLocks noChangeArrowheads="1"/>
          </p:cNvSpPr>
          <p:nvPr/>
        </p:nvSpPr>
        <p:spPr bwMode="auto">
          <a:xfrm>
            <a:off x="5300663" y="3959225"/>
            <a:ext cx="4189412" cy="1008063"/>
          </a:xfrm>
          <a:prstGeom prst="roundRect">
            <a:avLst>
              <a:gd name="adj" fmla="val 9509"/>
            </a:avLst>
          </a:prstGeom>
          <a:solidFill>
            <a:srgbClr val="FFFF99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7" name="AutoShape 79"/>
          <p:cNvSpPr>
            <a:spLocks noChangeArrowheads="1"/>
          </p:cNvSpPr>
          <p:nvPr/>
        </p:nvSpPr>
        <p:spPr bwMode="auto">
          <a:xfrm>
            <a:off x="5299075" y="2781300"/>
            <a:ext cx="4191000" cy="1073150"/>
          </a:xfrm>
          <a:prstGeom prst="roundRect">
            <a:avLst>
              <a:gd name="adj" fmla="val 9509"/>
            </a:avLst>
          </a:prstGeom>
          <a:solidFill>
            <a:srgbClr val="FFFF99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8" name="AutoShape 81"/>
          <p:cNvSpPr>
            <a:spLocks noChangeArrowheads="1"/>
          </p:cNvSpPr>
          <p:nvPr/>
        </p:nvSpPr>
        <p:spPr bwMode="auto">
          <a:xfrm>
            <a:off x="4618038" y="4271963"/>
            <a:ext cx="358775" cy="358775"/>
          </a:xfrm>
          <a:prstGeom prst="rightArrow">
            <a:avLst>
              <a:gd name="adj1" fmla="val 38935"/>
              <a:gd name="adj2" fmla="val 53310"/>
            </a:avLst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9" name="AutoShape 82"/>
          <p:cNvSpPr>
            <a:spLocks noChangeArrowheads="1"/>
          </p:cNvSpPr>
          <p:nvPr/>
        </p:nvSpPr>
        <p:spPr bwMode="auto">
          <a:xfrm>
            <a:off x="4625975" y="3133725"/>
            <a:ext cx="358775" cy="358775"/>
          </a:xfrm>
          <a:prstGeom prst="rightArrow">
            <a:avLst>
              <a:gd name="adj1" fmla="val 38935"/>
              <a:gd name="adj2" fmla="val 53310"/>
            </a:avLst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0" name="AutoShape 83"/>
          <p:cNvSpPr>
            <a:spLocks noChangeArrowheads="1"/>
          </p:cNvSpPr>
          <p:nvPr/>
        </p:nvSpPr>
        <p:spPr bwMode="auto">
          <a:xfrm>
            <a:off x="4624388" y="5416550"/>
            <a:ext cx="358775" cy="358775"/>
          </a:xfrm>
          <a:prstGeom prst="rightArrow">
            <a:avLst>
              <a:gd name="adj1" fmla="val 38935"/>
              <a:gd name="adj2" fmla="val 53310"/>
            </a:avLst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1" name="WordArt 84"/>
          <p:cNvSpPr>
            <a:spLocks noChangeArrowheads="1" noChangeShapeType="1" noTextEdit="1"/>
          </p:cNvSpPr>
          <p:nvPr/>
        </p:nvSpPr>
        <p:spPr bwMode="auto">
          <a:xfrm>
            <a:off x="5495925" y="4611688"/>
            <a:ext cx="1320800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LITTÉRAIRE</a:t>
            </a:r>
          </a:p>
        </p:txBody>
      </p:sp>
      <p:pic>
        <p:nvPicPr>
          <p:cNvPr id="2072" name="Picture 85" descr="BOOK0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6163" y="4117975"/>
            <a:ext cx="8016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3" name="WordArt 86"/>
          <p:cNvSpPr>
            <a:spLocks noChangeArrowheads="1" noChangeShapeType="1" noTextEdit="1"/>
          </p:cNvSpPr>
          <p:nvPr/>
        </p:nvSpPr>
        <p:spPr bwMode="auto">
          <a:xfrm>
            <a:off x="6526213" y="4113213"/>
            <a:ext cx="3270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L</a:t>
            </a:r>
          </a:p>
        </p:txBody>
      </p:sp>
      <p:sp>
        <p:nvSpPr>
          <p:cNvPr id="2074" name="WordArt 87"/>
          <p:cNvSpPr>
            <a:spLocks noChangeArrowheads="1" noChangeShapeType="1" noTextEdit="1"/>
          </p:cNvSpPr>
          <p:nvPr/>
        </p:nvSpPr>
        <p:spPr bwMode="auto">
          <a:xfrm>
            <a:off x="6526213" y="4113213"/>
            <a:ext cx="3270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L</a:t>
            </a:r>
          </a:p>
        </p:txBody>
      </p:sp>
      <p:pic>
        <p:nvPicPr>
          <p:cNvPr id="2075" name="Picture 88" descr="j02977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5350" y="4117975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WordArt 89"/>
          <p:cNvSpPr>
            <a:spLocks noChangeArrowheads="1" noChangeShapeType="1" noTextEdit="1"/>
          </p:cNvSpPr>
          <p:nvPr/>
        </p:nvSpPr>
        <p:spPr bwMode="auto">
          <a:xfrm>
            <a:off x="5461000" y="4113213"/>
            <a:ext cx="8667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série</a:t>
            </a:r>
          </a:p>
        </p:txBody>
      </p:sp>
      <p:sp>
        <p:nvSpPr>
          <p:cNvPr id="2077" name="WordArt 90"/>
          <p:cNvSpPr>
            <a:spLocks noChangeArrowheads="1" noChangeShapeType="1" noTextEdit="1"/>
          </p:cNvSpPr>
          <p:nvPr/>
        </p:nvSpPr>
        <p:spPr bwMode="auto">
          <a:xfrm>
            <a:off x="5461000" y="4113213"/>
            <a:ext cx="8667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série</a:t>
            </a:r>
          </a:p>
        </p:txBody>
      </p:sp>
      <p:sp>
        <p:nvSpPr>
          <p:cNvPr id="2078" name="WordArt 91"/>
          <p:cNvSpPr>
            <a:spLocks noChangeArrowheads="1" noChangeShapeType="1" noTextEdit="1"/>
          </p:cNvSpPr>
          <p:nvPr/>
        </p:nvSpPr>
        <p:spPr bwMode="auto">
          <a:xfrm>
            <a:off x="5581650" y="3392488"/>
            <a:ext cx="146685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ÉCONOMIQUE</a:t>
            </a:r>
          </a:p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ET SOCIAL</a:t>
            </a:r>
          </a:p>
        </p:txBody>
      </p:sp>
      <p:graphicFrame>
        <p:nvGraphicFramePr>
          <p:cNvPr id="2050" name="Object 92"/>
          <p:cNvGraphicFramePr>
            <a:graphicFrameLocks noChangeAspect="1"/>
          </p:cNvGraphicFramePr>
          <p:nvPr/>
        </p:nvGraphicFramePr>
        <p:xfrm>
          <a:off x="8493125" y="2989263"/>
          <a:ext cx="733425" cy="654050"/>
        </p:xfrm>
        <a:graphic>
          <a:graphicData uri="http://schemas.openxmlformats.org/presentationml/2006/ole">
            <p:oleObj spid="_x0000_s2050" name="Clip" r:id="rId8" imgW="1663920" imgH="1666440" progId="MS_ClipArt_Gallery.5">
              <p:embed/>
            </p:oleObj>
          </a:graphicData>
        </a:graphic>
      </p:graphicFrame>
      <p:graphicFrame>
        <p:nvGraphicFramePr>
          <p:cNvPr id="2051" name="Object 93"/>
          <p:cNvGraphicFramePr>
            <a:graphicFrameLocks noChangeAspect="1"/>
          </p:cNvGraphicFramePr>
          <p:nvPr/>
        </p:nvGraphicFramePr>
        <p:xfrm>
          <a:off x="7585075" y="3079750"/>
          <a:ext cx="703263" cy="487363"/>
        </p:xfrm>
        <a:graphic>
          <a:graphicData uri="http://schemas.openxmlformats.org/presentationml/2006/ole">
            <p:oleObj spid="_x0000_s2051" name="Clip" r:id="rId9" imgW="6933600" imgH="3862080" progId="MS_ClipArt_Gallery.5">
              <p:embed/>
            </p:oleObj>
          </a:graphicData>
        </a:graphic>
      </p:graphicFrame>
      <p:sp>
        <p:nvSpPr>
          <p:cNvPr id="2079" name="WordArt 94"/>
          <p:cNvSpPr>
            <a:spLocks noChangeArrowheads="1" noChangeShapeType="1" noTextEdit="1"/>
          </p:cNvSpPr>
          <p:nvPr/>
        </p:nvSpPr>
        <p:spPr bwMode="auto">
          <a:xfrm>
            <a:off x="6534150" y="2887663"/>
            <a:ext cx="6508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ES</a:t>
            </a:r>
          </a:p>
        </p:txBody>
      </p:sp>
      <p:sp>
        <p:nvSpPr>
          <p:cNvPr id="2080" name="WordArt 95"/>
          <p:cNvSpPr>
            <a:spLocks noChangeArrowheads="1" noChangeShapeType="1" noTextEdit="1"/>
          </p:cNvSpPr>
          <p:nvPr/>
        </p:nvSpPr>
        <p:spPr bwMode="auto">
          <a:xfrm>
            <a:off x="6534150" y="2887663"/>
            <a:ext cx="6508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ES</a:t>
            </a:r>
          </a:p>
        </p:txBody>
      </p:sp>
      <p:sp>
        <p:nvSpPr>
          <p:cNvPr id="2081" name="WordArt 96"/>
          <p:cNvSpPr>
            <a:spLocks noChangeArrowheads="1" noChangeShapeType="1" noTextEdit="1"/>
          </p:cNvSpPr>
          <p:nvPr/>
        </p:nvSpPr>
        <p:spPr bwMode="auto">
          <a:xfrm>
            <a:off x="5454650" y="2887663"/>
            <a:ext cx="8667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série</a:t>
            </a:r>
          </a:p>
        </p:txBody>
      </p:sp>
      <p:sp>
        <p:nvSpPr>
          <p:cNvPr id="2082" name="WordArt 97"/>
          <p:cNvSpPr>
            <a:spLocks noChangeArrowheads="1" noChangeShapeType="1" noTextEdit="1"/>
          </p:cNvSpPr>
          <p:nvPr/>
        </p:nvSpPr>
        <p:spPr bwMode="auto">
          <a:xfrm>
            <a:off x="5454650" y="2887663"/>
            <a:ext cx="8667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série</a:t>
            </a:r>
          </a:p>
        </p:txBody>
      </p:sp>
      <p:sp>
        <p:nvSpPr>
          <p:cNvPr id="2083" name="WordArt 107"/>
          <p:cNvSpPr>
            <a:spLocks noChangeArrowheads="1" noChangeShapeType="1" noTextEdit="1"/>
          </p:cNvSpPr>
          <p:nvPr/>
        </p:nvSpPr>
        <p:spPr bwMode="auto">
          <a:xfrm>
            <a:off x="1187450" y="4178300"/>
            <a:ext cx="16335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Littéraire</a:t>
            </a:r>
          </a:p>
        </p:txBody>
      </p:sp>
      <p:sp>
        <p:nvSpPr>
          <p:cNvPr id="2084" name="WordArt 108"/>
          <p:cNvSpPr>
            <a:spLocks noChangeArrowheads="1" noChangeShapeType="1" noTextEdit="1"/>
          </p:cNvSpPr>
          <p:nvPr/>
        </p:nvSpPr>
        <p:spPr bwMode="auto">
          <a:xfrm>
            <a:off x="1187450" y="4178300"/>
            <a:ext cx="16335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Littéraire</a:t>
            </a:r>
          </a:p>
        </p:txBody>
      </p:sp>
      <p:sp>
        <p:nvSpPr>
          <p:cNvPr id="2085" name="WordArt 109"/>
          <p:cNvSpPr>
            <a:spLocks noChangeArrowheads="1" noChangeShapeType="1" noTextEdit="1"/>
          </p:cNvSpPr>
          <p:nvPr/>
        </p:nvSpPr>
        <p:spPr bwMode="auto">
          <a:xfrm>
            <a:off x="1182688" y="3070225"/>
            <a:ext cx="3074987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Sciences humaines</a:t>
            </a:r>
          </a:p>
        </p:txBody>
      </p:sp>
      <p:sp>
        <p:nvSpPr>
          <p:cNvPr id="2086" name="WordArt 110"/>
          <p:cNvSpPr>
            <a:spLocks noChangeArrowheads="1" noChangeShapeType="1" noTextEdit="1"/>
          </p:cNvSpPr>
          <p:nvPr/>
        </p:nvSpPr>
        <p:spPr bwMode="auto">
          <a:xfrm>
            <a:off x="1182688" y="3068638"/>
            <a:ext cx="3074987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Sciences humaines</a:t>
            </a:r>
          </a:p>
        </p:txBody>
      </p:sp>
      <p:sp>
        <p:nvSpPr>
          <p:cNvPr id="2087" name="WordArt 111"/>
          <p:cNvSpPr>
            <a:spLocks noChangeArrowheads="1" noChangeShapeType="1" noTextEdit="1"/>
          </p:cNvSpPr>
          <p:nvPr/>
        </p:nvSpPr>
        <p:spPr bwMode="auto">
          <a:xfrm>
            <a:off x="1187450" y="5402263"/>
            <a:ext cx="21812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Scientifique</a:t>
            </a:r>
          </a:p>
        </p:txBody>
      </p:sp>
      <p:sp>
        <p:nvSpPr>
          <p:cNvPr id="2088" name="WordArt 112"/>
          <p:cNvSpPr>
            <a:spLocks noChangeArrowheads="1" noChangeShapeType="1" noTextEdit="1"/>
          </p:cNvSpPr>
          <p:nvPr/>
        </p:nvSpPr>
        <p:spPr bwMode="auto">
          <a:xfrm>
            <a:off x="1187450" y="5402263"/>
            <a:ext cx="2181225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Scientifique</a:t>
            </a:r>
          </a:p>
        </p:txBody>
      </p:sp>
      <p:sp>
        <p:nvSpPr>
          <p:cNvPr id="2089" name="AutoShape 120"/>
          <p:cNvSpPr>
            <a:spLocks noChangeArrowheads="1"/>
          </p:cNvSpPr>
          <p:nvPr/>
        </p:nvSpPr>
        <p:spPr bwMode="auto">
          <a:xfrm>
            <a:off x="8883650" y="5876925"/>
            <a:ext cx="1081088" cy="979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90" name="AutoShape 80"/>
          <p:cNvSpPr>
            <a:spLocks noChangeArrowheads="1"/>
          </p:cNvSpPr>
          <p:nvPr/>
        </p:nvSpPr>
        <p:spPr bwMode="auto">
          <a:xfrm>
            <a:off x="5297488" y="5084763"/>
            <a:ext cx="4192587" cy="1008062"/>
          </a:xfrm>
          <a:prstGeom prst="roundRect">
            <a:avLst>
              <a:gd name="adj" fmla="val 9509"/>
            </a:avLst>
          </a:prstGeom>
          <a:solidFill>
            <a:srgbClr val="FFFF99"/>
          </a:solidFill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052" name="Object 98"/>
          <p:cNvGraphicFramePr>
            <a:graphicFrameLocks noChangeAspect="1"/>
          </p:cNvGraphicFramePr>
          <p:nvPr/>
        </p:nvGraphicFramePr>
        <p:xfrm>
          <a:off x="8469313" y="5229225"/>
          <a:ext cx="863600" cy="792163"/>
        </p:xfrm>
        <a:graphic>
          <a:graphicData uri="http://schemas.openxmlformats.org/presentationml/2006/ole">
            <p:oleObj spid="_x0000_s2052" name="Clip" r:id="rId10" imgW="4435200" imgH="4327200" progId="MS_ClipArt_Gallery.5">
              <p:embed/>
            </p:oleObj>
          </a:graphicData>
        </a:graphic>
      </p:graphicFrame>
      <p:sp>
        <p:nvSpPr>
          <p:cNvPr id="2091" name="Text Box 99"/>
          <p:cNvSpPr txBox="1">
            <a:spLocks noChangeArrowheads="1"/>
          </p:cNvSpPr>
          <p:nvPr/>
        </p:nvSpPr>
        <p:spPr bwMode="auto">
          <a:xfrm>
            <a:off x="7316788" y="5264150"/>
            <a:ext cx="920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rgbClr val="1C1C1C"/>
                </a:solidFill>
                <a:cs typeface="Arial" charset="0"/>
              </a:rPr>
              <a:t>F(x</a:t>
            </a:r>
            <a:r>
              <a:rPr lang="fr-FR" sz="1400" baseline="30000">
                <a:solidFill>
                  <a:srgbClr val="1C1C1C"/>
                </a:solidFill>
                <a:cs typeface="Arial" charset="0"/>
              </a:rPr>
              <a:t>2</a:t>
            </a:r>
            <a:r>
              <a:rPr lang="fr-FR" sz="1400">
                <a:solidFill>
                  <a:srgbClr val="1C1C1C"/>
                </a:solidFill>
                <a:cs typeface="Arial" charset="0"/>
              </a:rPr>
              <a:t>)+xy</a:t>
            </a:r>
            <a:r>
              <a:rPr lang="fr-FR" sz="1400" baseline="30000">
                <a:solidFill>
                  <a:srgbClr val="1C1C1C"/>
                </a:solidFill>
                <a:cs typeface="Arial" charset="0"/>
              </a:rPr>
              <a:t>2</a:t>
            </a:r>
            <a:endParaRPr lang="fr-FR" sz="1400">
              <a:solidFill>
                <a:srgbClr val="1C1C1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92" name="Text Box 100"/>
          <p:cNvSpPr txBox="1">
            <a:spLocks noChangeArrowheads="1"/>
          </p:cNvSpPr>
          <p:nvPr/>
        </p:nvSpPr>
        <p:spPr bwMode="auto">
          <a:xfrm>
            <a:off x="7356475" y="5648325"/>
            <a:ext cx="852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400">
                <a:solidFill>
                  <a:srgbClr val="1C1C1C"/>
                </a:solidFill>
                <a:cs typeface="Arial" charset="0"/>
              </a:rPr>
              <a:t>xy+F(y</a:t>
            </a:r>
            <a:r>
              <a:rPr lang="fr-FR" sz="1400" baseline="30000">
                <a:solidFill>
                  <a:srgbClr val="1C1C1C"/>
                </a:solidFill>
                <a:cs typeface="Arial" charset="0"/>
              </a:rPr>
              <a:t>2</a:t>
            </a:r>
            <a:r>
              <a:rPr lang="fr-FR" sz="1400">
                <a:solidFill>
                  <a:srgbClr val="1C1C1C"/>
                </a:solidFill>
                <a:cs typeface="Arial" charset="0"/>
              </a:rPr>
              <a:t>)</a:t>
            </a:r>
            <a:endParaRPr lang="fr-FR" sz="1400">
              <a:solidFill>
                <a:srgbClr val="1C1C1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93" name="Line 101"/>
          <p:cNvSpPr>
            <a:spLocks noChangeShapeType="1"/>
          </p:cNvSpPr>
          <p:nvPr/>
        </p:nvSpPr>
        <p:spPr bwMode="auto">
          <a:xfrm>
            <a:off x="7350125" y="559911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endParaRPr lang="fr-FR"/>
          </a:p>
        </p:txBody>
      </p:sp>
      <p:sp>
        <p:nvSpPr>
          <p:cNvPr id="2094" name="WordArt 102"/>
          <p:cNvSpPr>
            <a:spLocks noChangeArrowheads="1" noChangeShapeType="1" noTextEdit="1"/>
          </p:cNvSpPr>
          <p:nvPr/>
        </p:nvSpPr>
        <p:spPr bwMode="auto">
          <a:xfrm>
            <a:off x="5472113" y="5734050"/>
            <a:ext cx="1341437" cy="23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SCIENTIFIQUE</a:t>
            </a:r>
          </a:p>
        </p:txBody>
      </p:sp>
      <p:sp>
        <p:nvSpPr>
          <p:cNvPr id="2095" name="WordArt 103"/>
          <p:cNvSpPr>
            <a:spLocks noChangeArrowheads="1" noChangeShapeType="1" noTextEdit="1"/>
          </p:cNvSpPr>
          <p:nvPr/>
        </p:nvSpPr>
        <p:spPr bwMode="auto">
          <a:xfrm>
            <a:off x="6483350" y="5219700"/>
            <a:ext cx="4079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</a:t>
            </a:r>
          </a:p>
        </p:txBody>
      </p:sp>
      <p:sp>
        <p:nvSpPr>
          <p:cNvPr id="2096" name="WordArt 104"/>
          <p:cNvSpPr>
            <a:spLocks noChangeArrowheads="1" noChangeShapeType="1" noTextEdit="1"/>
          </p:cNvSpPr>
          <p:nvPr/>
        </p:nvSpPr>
        <p:spPr bwMode="auto">
          <a:xfrm>
            <a:off x="6483350" y="5219700"/>
            <a:ext cx="4079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</a:t>
            </a:r>
          </a:p>
        </p:txBody>
      </p:sp>
      <p:sp>
        <p:nvSpPr>
          <p:cNvPr id="2097" name="WordArt 105"/>
          <p:cNvSpPr>
            <a:spLocks noChangeArrowheads="1" noChangeShapeType="1" noTextEdit="1"/>
          </p:cNvSpPr>
          <p:nvPr/>
        </p:nvSpPr>
        <p:spPr bwMode="auto">
          <a:xfrm>
            <a:off x="5440363" y="5219700"/>
            <a:ext cx="866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série</a:t>
            </a:r>
          </a:p>
        </p:txBody>
      </p:sp>
      <p:sp>
        <p:nvSpPr>
          <p:cNvPr id="2098" name="WordArt 106"/>
          <p:cNvSpPr>
            <a:spLocks noChangeArrowheads="1" noChangeShapeType="1" noTextEdit="1"/>
          </p:cNvSpPr>
          <p:nvPr/>
        </p:nvSpPr>
        <p:spPr bwMode="auto">
          <a:xfrm>
            <a:off x="5440363" y="5219700"/>
            <a:ext cx="8667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série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3213" y="-3159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6"/>
          <p:cNvSpPr>
            <a:spLocks noChangeArrowheads="1" noChangeShapeType="1" noTextEdit="1"/>
          </p:cNvSpPr>
          <p:nvPr/>
        </p:nvSpPr>
        <p:spPr bwMode="auto">
          <a:xfrm>
            <a:off x="4160838" y="188913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 domaine</a:t>
            </a:r>
          </a:p>
        </p:txBody>
      </p:sp>
      <p:sp>
        <p:nvSpPr>
          <p:cNvPr id="27652" name="WordArt 55"/>
          <p:cNvSpPr>
            <a:spLocks noChangeArrowheads="1" noChangeShapeType="1" noTextEdit="1"/>
          </p:cNvSpPr>
          <p:nvPr/>
        </p:nvSpPr>
        <p:spPr bwMode="auto">
          <a:xfrm>
            <a:off x="1738313" y="3141663"/>
            <a:ext cx="64087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8 séries de baccalauréats technologiques</a:t>
            </a:r>
          </a:p>
        </p:txBody>
      </p:sp>
      <p:sp>
        <p:nvSpPr>
          <p:cNvPr id="27653" name="WordArt 56"/>
          <p:cNvSpPr>
            <a:spLocks noChangeArrowheads="1" noChangeShapeType="1" noTextEdit="1"/>
          </p:cNvSpPr>
          <p:nvPr/>
        </p:nvSpPr>
        <p:spPr bwMode="auto">
          <a:xfrm>
            <a:off x="1081088" y="3646488"/>
            <a:ext cx="77057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Century Gothic"/>
              </a:rPr>
              <a:t>certaines séries ayant plusieurs spécialités, options ou domaines d'approfondissement</a:t>
            </a:r>
          </a:p>
        </p:txBody>
      </p:sp>
      <p:sp>
        <p:nvSpPr>
          <p:cNvPr id="27654" name="WordArt 59"/>
          <p:cNvSpPr>
            <a:spLocks noChangeArrowheads="1" noChangeShapeType="1" noTextEdit="1"/>
          </p:cNvSpPr>
          <p:nvPr/>
        </p:nvSpPr>
        <p:spPr bwMode="auto">
          <a:xfrm>
            <a:off x="258763" y="1941513"/>
            <a:ext cx="9361487" cy="407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b="1" kern="10">
              <a:ln w="635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7655" name="AutoShape 64"/>
          <p:cNvSpPr>
            <a:spLocks noChangeArrowheads="1"/>
          </p:cNvSpPr>
          <p:nvPr/>
        </p:nvSpPr>
        <p:spPr bwMode="auto">
          <a:xfrm>
            <a:off x="3317875" y="949325"/>
            <a:ext cx="3240088" cy="708025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952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56" name="WordArt 65"/>
          <p:cNvSpPr>
            <a:spLocks noChangeArrowheads="1" noChangeShapeType="1" noTextEdit="1"/>
          </p:cNvSpPr>
          <p:nvPr/>
        </p:nvSpPr>
        <p:spPr bwMode="auto">
          <a:xfrm>
            <a:off x="3535363" y="1122363"/>
            <a:ext cx="2808287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762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VOIE TECHNO</a:t>
            </a:r>
          </a:p>
        </p:txBody>
      </p:sp>
      <p:sp>
        <p:nvSpPr>
          <p:cNvPr id="27657" name="WordArt 66"/>
          <p:cNvSpPr>
            <a:spLocks noChangeArrowheads="1" noChangeShapeType="1" noTextEdit="1"/>
          </p:cNvSpPr>
          <p:nvPr/>
        </p:nvSpPr>
        <p:spPr bwMode="auto">
          <a:xfrm>
            <a:off x="3533775" y="1122363"/>
            <a:ext cx="2808288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 Black"/>
              </a:rPr>
              <a:t>VOIE TECHNO</a:t>
            </a:r>
          </a:p>
        </p:txBody>
      </p:sp>
      <p:sp>
        <p:nvSpPr>
          <p:cNvPr id="27658" name="WordArt 68"/>
          <p:cNvSpPr>
            <a:spLocks noChangeArrowheads="1" noChangeShapeType="1" noTextEdit="1"/>
          </p:cNvSpPr>
          <p:nvPr/>
        </p:nvSpPr>
        <p:spPr bwMode="auto">
          <a:xfrm>
            <a:off x="190500" y="4305300"/>
            <a:ext cx="9477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STI2D</a:t>
            </a:r>
          </a:p>
        </p:txBody>
      </p:sp>
      <p:sp>
        <p:nvSpPr>
          <p:cNvPr id="27659" name="WordArt 69"/>
          <p:cNvSpPr>
            <a:spLocks noChangeArrowheads="1" noChangeShapeType="1" noTextEdit="1"/>
          </p:cNvSpPr>
          <p:nvPr/>
        </p:nvSpPr>
        <p:spPr bwMode="auto">
          <a:xfrm>
            <a:off x="187325" y="4305300"/>
            <a:ext cx="9477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STI2D</a:t>
            </a:r>
          </a:p>
        </p:txBody>
      </p:sp>
      <p:sp>
        <p:nvSpPr>
          <p:cNvPr id="27660" name="WordArt 71"/>
          <p:cNvSpPr>
            <a:spLocks noChangeArrowheads="1" noChangeShapeType="1" noTextEdit="1"/>
          </p:cNvSpPr>
          <p:nvPr/>
        </p:nvSpPr>
        <p:spPr bwMode="auto">
          <a:xfrm>
            <a:off x="1497013" y="4297363"/>
            <a:ext cx="7191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STL</a:t>
            </a:r>
          </a:p>
        </p:txBody>
      </p:sp>
      <p:sp>
        <p:nvSpPr>
          <p:cNvPr id="27661" name="WordArt 72"/>
          <p:cNvSpPr>
            <a:spLocks noChangeArrowheads="1" noChangeShapeType="1" noTextEdit="1"/>
          </p:cNvSpPr>
          <p:nvPr/>
        </p:nvSpPr>
        <p:spPr bwMode="auto">
          <a:xfrm>
            <a:off x="1495425" y="4297363"/>
            <a:ext cx="719138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STL</a:t>
            </a:r>
          </a:p>
        </p:txBody>
      </p:sp>
      <p:sp>
        <p:nvSpPr>
          <p:cNvPr id="27662" name="WordArt 74"/>
          <p:cNvSpPr>
            <a:spLocks noChangeArrowheads="1" noChangeShapeType="1" noTextEdit="1"/>
          </p:cNvSpPr>
          <p:nvPr/>
        </p:nvSpPr>
        <p:spPr bwMode="auto">
          <a:xfrm>
            <a:off x="2617788" y="4297363"/>
            <a:ext cx="9350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STAV</a:t>
            </a:r>
          </a:p>
        </p:txBody>
      </p:sp>
      <p:sp>
        <p:nvSpPr>
          <p:cNvPr id="27663" name="WordArt 75"/>
          <p:cNvSpPr>
            <a:spLocks noChangeArrowheads="1" noChangeShapeType="1" noTextEdit="1"/>
          </p:cNvSpPr>
          <p:nvPr/>
        </p:nvSpPr>
        <p:spPr bwMode="auto">
          <a:xfrm>
            <a:off x="2617788" y="4297363"/>
            <a:ext cx="9350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STAV</a:t>
            </a:r>
          </a:p>
        </p:txBody>
      </p:sp>
      <p:sp>
        <p:nvSpPr>
          <p:cNvPr id="27664" name="WordArt 77"/>
          <p:cNvSpPr>
            <a:spLocks noChangeArrowheads="1" noChangeShapeType="1" noTextEdit="1"/>
          </p:cNvSpPr>
          <p:nvPr/>
        </p:nvSpPr>
        <p:spPr bwMode="auto">
          <a:xfrm>
            <a:off x="3951288" y="4294188"/>
            <a:ext cx="7191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STG</a:t>
            </a:r>
          </a:p>
        </p:txBody>
      </p:sp>
      <p:sp>
        <p:nvSpPr>
          <p:cNvPr id="27665" name="WordArt 78"/>
          <p:cNvSpPr>
            <a:spLocks noChangeArrowheads="1" noChangeShapeType="1" noTextEdit="1"/>
          </p:cNvSpPr>
          <p:nvPr/>
        </p:nvSpPr>
        <p:spPr bwMode="auto">
          <a:xfrm>
            <a:off x="3944938" y="4292600"/>
            <a:ext cx="7207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STMG</a:t>
            </a:r>
          </a:p>
        </p:txBody>
      </p:sp>
      <p:pic>
        <p:nvPicPr>
          <p:cNvPr id="27666" name="Picture 79" descr="MENO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3" y="5181600"/>
            <a:ext cx="7207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80" descr="MEDEQ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62113" y="5148263"/>
            <a:ext cx="457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81" descr="HAND2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3688" y="5160963"/>
            <a:ext cx="4873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AutoShape 85"/>
          <p:cNvSpPr>
            <a:spLocks noChangeArrowheads="1"/>
          </p:cNvSpPr>
          <p:nvPr/>
        </p:nvSpPr>
        <p:spPr bwMode="auto">
          <a:xfrm>
            <a:off x="117475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70" name="WordArt 86"/>
          <p:cNvSpPr>
            <a:spLocks noChangeArrowheads="1" noChangeShapeType="1" noTextEdit="1"/>
          </p:cNvSpPr>
          <p:nvPr/>
        </p:nvSpPr>
        <p:spPr bwMode="auto">
          <a:xfrm>
            <a:off x="188913" y="4797425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INDUSTRIE</a:t>
            </a:r>
          </a:p>
        </p:txBody>
      </p:sp>
      <p:sp>
        <p:nvSpPr>
          <p:cNvPr id="27671" name="WordArt 93"/>
          <p:cNvSpPr>
            <a:spLocks noChangeArrowheads="1" noChangeShapeType="1" noTextEdit="1"/>
          </p:cNvSpPr>
          <p:nvPr/>
        </p:nvSpPr>
        <p:spPr bwMode="auto">
          <a:xfrm>
            <a:off x="5086350" y="4294188"/>
            <a:ext cx="8620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ST2S</a:t>
            </a:r>
          </a:p>
        </p:txBody>
      </p:sp>
      <p:sp>
        <p:nvSpPr>
          <p:cNvPr id="27672" name="WordArt 94"/>
          <p:cNvSpPr>
            <a:spLocks noChangeArrowheads="1" noChangeShapeType="1" noTextEdit="1"/>
          </p:cNvSpPr>
          <p:nvPr/>
        </p:nvSpPr>
        <p:spPr bwMode="auto">
          <a:xfrm>
            <a:off x="5086350" y="4294188"/>
            <a:ext cx="8620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ST2S</a:t>
            </a:r>
          </a:p>
        </p:txBody>
      </p:sp>
      <p:sp>
        <p:nvSpPr>
          <p:cNvPr id="27673" name="WordArt 95"/>
          <p:cNvSpPr>
            <a:spLocks noChangeArrowheads="1" noChangeShapeType="1" noTextEdit="1"/>
          </p:cNvSpPr>
          <p:nvPr/>
        </p:nvSpPr>
        <p:spPr bwMode="auto">
          <a:xfrm>
            <a:off x="6273800" y="4292600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STD2A</a:t>
            </a:r>
          </a:p>
        </p:txBody>
      </p:sp>
      <p:sp>
        <p:nvSpPr>
          <p:cNvPr id="27674" name="WordArt 96"/>
          <p:cNvSpPr>
            <a:spLocks noChangeArrowheads="1" noChangeShapeType="1" noTextEdit="1"/>
          </p:cNvSpPr>
          <p:nvPr/>
        </p:nvSpPr>
        <p:spPr bwMode="auto">
          <a:xfrm>
            <a:off x="6273800" y="4292600"/>
            <a:ext cx="9350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STD2A</a:t>
            </a:r>
          </a:p>
        </p:txBody>
      </p:sp>
      <p:pic>
        <p:nvPicPr>
          <p:cNvPr id="27675" name="Picture 97" descr="j03005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11613" y="5219700"/>
            <a:ext cx="620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98" descr="MEDEM02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5233988" y="5207000"/>
            <a:ext cx="574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7" name="Picture 99" descr="j0193752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89700" y="5168900"/>
            <a:ext cx="5381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8" name="AutoShape 105"/>
          <p:cNvSpPr>
            <a:spLocks noChangeArrowheads="1"/>
          </p:cNvSpPr>
          <p:nvPr/>
        </p:nvSpPr>
        <p:spPr bwMode="auto">
          <a:xfrm>
            <a:off x="1327150" y="4149725"/>
            <a:ext cx="1081088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79" name="AutoShape 106"/>
          <p:cNvSpPr>
            <a:spLocks noChangeArrowheads="1"/>
          </p:cNvSpPr>
          <p:nvPr/>
        </p:nvSpPr>
        <p:spPr bwMode="auto">
          <a:xfrm>
            <a:off x="2544763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0" name="AutoShape 107"/>
          <p:cNvSpPr>
            <a:spLocks noChangeArrowheads="1"/>
          </p:cNvSpPr>
          <p:nvPr/>
        </p:nvSpPr>
        <p:spPr bwMode="auto">
          <a:xfrm>
            <a:off x="3760788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1" name="AutoShape 108"/>
          <p:cNvSpPr>
            <a:spLocks noChangeArrowheads="1"/>
          </p:cNvSpPr>
          <p:nvPr/>
        </p:nvSpPr>
        <p:spPr bwMode="auto">
          <a:xfrm>
            <a:off x="4979988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2" name="AutoShape 109"/>
          <p:cNvSpPr>
            <a:spLocks noChangeArrowheads="1"/>
          </p:cNvSpPr>
          <p:nvPr/>
        </p:nvSpPr>
        <p:spPr bwMode="auto">
          <a:xfrm>
            <a:off x="6202363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3" name="AutoShape 110"/>
          <p:cNvSpPr>
            <a:spLocks noChangeArrowheads="1"/>
          </p:cNvSpPr>
          <p:nvPr/>
        </p:nvSpPr>
        <p:spPr bwMode="auto">
          <a:xfrm>
            <a:off x="7412038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4" name="AutoShape 111"/>
          <p:cNvSpPr>
            <a:spLocks noChangeArrowheads="1"/>
          </p:cNvSpPr>
          <p:nvPr/>
        </p:nvSpPr>
        <p:spPr bwMode="auto">
          <a:xfrm>
            <a:off x="8637588" y="4149725"/>
            <a:ext cx="1081087" cy="1727200"/>
          </a:xfrm>
          <a:prstGeom prst="roundRect">
            <a:avLst>
              <a:gd name="adj" fmla="val 9509"/>
            </a:avLst>
          </a:prstGeom>
          <a:noFill/>
          <a:ln w="1905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685" name="WordArt 112"/>
          <p:cNvSpPr>
            <a:spLocks noChangeArrowheads="1" noChangeShapeType="1" noTextEdit="1"/>
          </p:cNvSpPr>
          <p:nvPr/>
        </p:nvSpPr>
        <p:spPr bwMode="auto">
          <a:xfrm>
            <a:off x="7570788" y="4294188"/>
            <a:ext cx="75723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TMD</a:t>
            </a:r>
          </a:p>
        </p:txBody>
      </p:sp>
      <p:sp>
        <p:nvSpPr>
          <p:cNvPr id="27686" name="WordArt 113"/>
          <p:cNvSpPr>
            <a:spLocks noChangeArrowheads="1" noChangeShapeType="1" noTextEdit="1"/>
          </p:cNvSpPr>
          <p:nvPr/>
        </p:nvSpPr>
        <p:spPr bwMode="auto">
          <a:xfrm>
            <a:off x="7570788" y="4292600"/>
            <a:ext cx="7572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TMD</a:t>
            </a:r>
          </a:p>
        </p:txBody>
      </p:sp>
      <p:sp>
        <p:nvSpPr>
          <p:cNvPr id="27687" name="WordArt 114"/>
          <p:cNvSpPr>
            <a:spLocks noChangeArrowheads="1" noChangeShapeType="1" noTextEdit="1"/>
          </p:cNvSpPr>
          <p:nvPr/>
        </p:nvSpPr>
        <p:spPr bwMode="auto">
          <a:xfrm>
            <a:off x="8710613" y="4292600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762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Hôtellerie</a:t>
            </a:r>
          </a:p>
        </p:txBody>
      </p:sp>
      <p:sp>
        <p:nvSpPr>
          <p:cNvPr id="27688" name="WordArt 115"/>
          <p:cNvSpPr>
            <a:spLocks noChangeArrowheads="1" noChangeShapeType="1" noTextEdit="1"/>
          </p:cNvSpPr>
          <p:nvPr/>
        </p:nvSpPr>
        <p:spPr bwMode="auto">
          <a:xfrm>
            <a:off x="8710613" y="4292600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Hôtellerie</a:t>
            </a:r>
          </a:p>
        </p:txBody>
      </p:sp>
      <p:sp>
        <p:nvSpPr>
          <p:cNvPr id="27689" name="WordArt 116"/>
          <p:cNvSpPr>
            <a:spLocks noChangeArrowheads="1" noChangeShapeType="1" noTextEdit="1"/>
          </p:cNvSpPr>
          <p:nvPr/>
        </p:nvSpPr>
        <p:spPr bwMode="auto">
          <a:xfrm>
            <a:off x="1398588" y="4797425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LABORATOIRE</a:t>
            </a:r>
          </a:p>
        </p:txBody>
      </p:sp>
      <p:sp>
        <p:nvSpPr>
          <p:cNvPr id="27690" name="WordArt 117"/>
          <p:cNvSpPr>
            <a:spLocks noChangeArrowheads="1" noChangeShapeType="1" noTextEdit="1"/>
          </p:cNvSpPr>
          <p:nvPr/>
        </p:nvSpPr>
        <p:spPr bwMode="auto">
          <a:xfrm>
            <a:off x="2616200" y="4797425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AGRONOMIE</a:t>
            </a:r>
          </a:p>
        </p:txBody>
      </p:sp>
      <p:sp>
        <p:nvSpPr>
          <p:cNvPr id="27691" name="WordArt 118"/>
          <p:cNvSpPr>
            <a:spLocks noChangeArrowheads="1" noChangeShapeType="1" noTextEdit="1"/>
          </p:cNvSpPr>
          <p:nvPr/>
        </p:nvSpPr>
        <p:spPr bwMode="auto">
          <a:xfrm>
            <a:off x="3832225" y="4797425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GESTION</a:t>
            </a:r>
          </a:p>
        </p:txBody>
      </p:sp>
      <p:sp>
        <p:nvSpPr>
          <p:cNvPr id="27692" name="WordArt 119"/>
          <p:cNvSpPr>
            <a:spLocks noChangeArrowheads="1" noChangeShapeType="1" noTextEdit="1"/>
          </p:cNvSpPr>
          <p:nvPr/>
        </p:nvSpPr>
        <p:spPr bwMode="auto">
          <a:xfrm>
            <a:off x="5051425" y="4797425"/>
            <a:ext cx="936625" cy="214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SANTE-SOCIAL</a:t>
            </a:r>
          </a:p>
        </p:txBody>
      </p:sp>
      <p:sp>
        <p:nvSpPr>
          <p:cNvPr id="27693" name="WordArt 120"/>
          <p:cNvSpPr>
            <a:spLocks noChangeArrowheads="1" noChangeShapeType="1" noTextEdit="1"/>
          </p:cNvSpPr>
          <p:nvPr/>
        </p:nvSpPr>
        <p:spPr bwMode="auto">
          <a:xfrm>
            <a:off x="6273800" y="4814888"/>
            <a:ext cx="9366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ARTS APPLIQUES</a:t>
            </a:r>
          </a:p>
        </p:txBody>
      </p:sp>
      <p:sp>
        <p:nvSpPr>
          <p:cNvPr id="27694" name="WordArt 121"/>
          <p:cNvSpPr>
            <a:spLocks noChangeArrowheads="1" noChangeShapeType="1" noTextEdit="1"/>
          </p:cNvSpPr>
          <p:nvPr/>
        </p:nvSpPr>
        <p:spPr bwMode="auto">
          <a:xfrm>
            <a:off x="7483475" y="4814888"/>
            <a:ext cx="9366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MUSIQUE-DANSE</a:t>
            </a:r>
          </a:p>
        </p:txBody>
      </p:sp>
      <p:sp>
        <p:nvSpPr>
          <p:cNvPr id="27695" name="WordArt 122"/>
          <p:cNvSpPr>
            <a:spLocks noChangeArrowheads="1" noChangeShapeType="1" noTextEdit="1"/>
          </p:cNvSpPr>
          <p:nvPr/>
        </p:nvSpPr>
        <p:spPr bwMode="auto">
          <a:xfrm>
            <a:off x="8709025" y="4846638"/>
            <a:ext cx="936625" cy="131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noFill/>
                  <a:round/>
                  <a:headEnd/>
                  <a:tailEnd/>
                </a:ln>
                <a:solidFill>
                  <a:srgbClr val="1C1C1C"/>
                </a:solidFill>
                <a:latin typeface="Impact"/>
              </a:rPr>
              <a:t>Hôtellerie-Restauration</a:t>
            </a:r>
          </a:p>
        </p:txBody>
      </p:sp>
      <p:pic>
        <p:nvPicPr>
          <p:cNvPr id="27696" name="Picture 123" descr="MCj0434771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67625" y="51943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7" name="Picture 124" descr="MCj0280980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888413" y="5181600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47" name="AutoShape 129"/>
          <p:cNvSpPr>
            <a:spLocks noChangeArrowheads="1"/>
          </p:cNvSpPr>
          <p:nvPr/>
        </p:nvSpPr>
        <p:spPr bwMode="auto">
          <a:xfrm rot="5400000">
            <a:off x="4721226" y="2392362"/>
            <a:ext cx="431800" cy="777875"/>
          </a:xfrm>
          <a:prstGeom prst="rightArrow">
            <a:avLst>
              <a:gd name="adj1" fmla="val 43444"/>
              <a:gd name="adj2" fmla="val 77963"/>
            </a:avLst>
          </a:prstGeom>
          <a:solidFill>
            <a:schemeClr val="bg1"/>
          </a:solidFill>
          <a:ln w="2857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699" name="WordArt 130"/>
          <p:cNvSpPr>
            <a:spLocks noChangeArrowheads="1" noChangeShapeType="1" noTextEdit="1"/>
          </p:cNvSpPr>
          <p:nvPr/>
        </p:nvSpPr>
        <p:spPr bwMode="auto">
          <a:xfrm>
            <a:off x="155575" y="6237288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spécialités</a:t>
            </a:r>
          </a:p>
        </p:txBody>
      </p:sp>
      <p:sp>
        <p:nvSpPr>
          <p:cNvPr id="27700" name="WordArt 131"/>
          <p:cNvSpPr>
            <a:spLocks noChangeArrowheads="1" noChangeShapeType="1" noTextEdit="1"/>
          </p:cNvSpPr>
          <p:nvPr/>
        </p:nvSpPr>
        <p:spPr bwMode="auto">
          <a:xfrm>
            <a:off x="1384300" y="6237288"/>
            <a:ext cx="10080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2 spécialités</a:t>
            </a:r>
          </a:p>
        </p:txBody>
      </p:sp>
      <p:sp>
        <p:nvSpPr>
          <p:cNvPr id="27701" name="WordArt 132"/>
          <p:cNvSpPr>
            <a:spLocks noChangeArrowheads="1" noChangeShapeType="1" noTextEdit="1"/>
          </p:cNvSpPr>
          <p:nvPr/>
        </p:nvSpPr>
        <p:spPr bwMode="auto">
          <a:xfrm>
            <a:off x="3824288" y="6237288"/>
            <a:ext cx="1008062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spécialités</a:t>
            </a:r>
          </a:p>
        </p:txBody>
      </p:sp>
      <p:sp>
        <p:nvSpPr>
          <p:cNvPr id="27702" name="WordArt 133"/>
          <p:cNvSpPr>
            <a:spLocks noChangeArrowheads="1" noChangeShapeType="1" noTextEdit="1"/>
          </p:cNvSpPr>
          <p:nvPr/>
        </p:nvSpPr>
        <p:spPr bwMode="auto">
          <a:xfrm>
            <a:off x="7585075" y="6237288"/>
            <a:ext cx="7921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2 options</a:t>
            </a:r>
          </a:p>
        </p:txBody>
      </p:sp>
      <p:sp>
        <p:nvSpPr>
          <p:cNvPr id="27703" name="WordArt 134"/>
          <p:cNvSpPr>
            <a:spLocks noChangeArrowheads="1" noChangeShapeType="1" noTextEdit="1"/>
          </p:cNvSpPr>
          <p:nvPr/>
        </p:nvSpPr>
        <p:spPr bwMode="auto">
          <a:xfrm>
            <a:off x="2584450" y="6237288"/>
            <a:ext cx="10080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4 domaines</a:t>
            </a:r>
          </a:p>
        </p:txBody>
      </p:sp>
      <p:sp>
        <p:nvSpPr>
          <p:cNvPr id="27704" name="WordArt 135"/>
          <p:cNvSpPr>
            <a:spLocks noChangeArrowheads="1" noChangeShapeType="1" noTextEdit="1"/>
          </p:cNvSpPr>
          <p:nvPr/>
        </p:nvSpPr>
        <p:spPr bwMode="auto">
          <a:xfrm>
            <a:off x="2584450" y="6453188"/>
            <a:ext cx="1008063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d'approfondissement</a:t>
            </a:r>
          </a:p>
        </p:txBody>
      </p:sp>
      <p:sp>
        <p:nvSpPr>
          <p:cNvPr id="27705" name="AutoShape 136"/>
          <p:cNvSpPr>
            <a:spLocks noChangeArrowheads="1"/>
          </p:cNvSpPr>
          <p:nvPr/>
        </p:nvSpPr>
        <p:spPr bwMode="auto">
          <a:xfrm>
            <a:off x="1582738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06" name="AutoShape 137"/>
          <p:cNvSpPr>
            <a:spLocks noChangeArrowheads="1"/>
          </p:cNvSpPr>
          <p:nvPr/>
        </p:nvSpPr>
        <p:spPr bwMode="auto">
          <a:xfrm>
            <a:off x="352425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07" name="AutoShape 138"/>
          <p:cNvSpPr>
            <a:spLocks noChangeArrowheads="1"/>
          </p:cNvSpPr>
          <p:nvPr/>
        </p:nvSpPr>
        <p:spPr bwMode="auto">
          <a:xfrm>
            <a:off x="4010025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08" name="AutoShape 139"/>
          <p:cNvSpPr>
            <a:spLocks noChangeArrowheads="1"/>
          </p:cNvSpPr>
          <p:nvPr/>
        </p:nvSpPr>
        <p:spPr bwMode="auto">
          <a:xfrm>
            <a:off x="2779713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09" name="AutoShape 140"/>
          <p:cNvSpPr>
            <a:spLocks noChangeArrowheads="1"/>
          </p:cNvSpPr>
          <p:nvPr/>
        </p:nvSpPr>
        <p:spPr bwMode="auto">
          <a:xfrm>
            <a:off x="7653338" y="5911850"/>
            <a:ext cx="647700" cy="215900"/>
          </a:xfrm>
          <a:prstGeom prst="downArrow">
            <a:avLst>
              <a:gd name="adj1" fmla="val 52944"/>
              <a:gd name="adj2" fmla="val 67954"/>
            </a:avLst>
          </a:prstGeom>
          <a:noFill/>
          <a:ln w="19050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710" name="AutoShape 141"/>
          <p:cNvSpPr>
            <a:spLocks noChangeArrowheads="1"/>
          </p:cNvSpPr>
          <p:nvPr/>
        </p:nvSpPr>
        <p:spPr bwMode="auto">
          <a:xfrm>
            <a:off x="8909050" y="5878513"/>
            <a:ext cx="1081088" cy="9794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809625" y="1857375"/>
            <a:ext cx="7072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u="sng" dirty="0">
                <a:solidFill>
                  <a:srgbClr val="2D8093"/>
                </a:solidFill>
                <a:latin typeface="+mn-lt"/>
              </a:rPr>
              <a:t>Choisir un domaine d’activité </a:t>
            </a:r>
            <a:r>
              <a:rPr lang="fr-FR" sz="2800" b="1" dirty="0">
                <a:solidFill>
                  <a:srgbClr val="2D8093"/>
                </a:solidFill>
                <a:latin typeface="+mn-lt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7663" y="-301625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3970338" y="188913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 domaine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2427288"/>
            <a:ext cx="793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WordArt 9"/>
          <p:cNvSpPr>
            <a:spLocks noChangeArrowheads="1" noChangeShapeType="1" noTextEdit="1"/>
          </p:cNvSpPr>
          <p:nvPr/>
        </p:nvSpPr>
        <p:spPr bwMode="auto">
          <a:xfrm>
            <a:off x="720725" y="3298825"/>
            <a:ext cx="8310563" cy="547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6699"/>
                  </a:solidFill>
                  <a:round/>
                  <a:headEnd/>
                  <a:tailEnd/>
                </a:ln>
                <a:solidFill>
                  <a:srgbClr val="006699"/>
                </a:solidFill>
                <a:latin typeface="Century Gothic"/>
              </a:rPr>
              <a:t>Choisir une spécialité professionnelle</a:t>
            </a:r>
          </a:p>
        </p:txBody>
      </p:sp>
      <p:sp>
        <p:nvSpPr>
          <p:cNvPr id="28678" name="WordArt 10"/>
          <p:cNvSpPr>
            <a:spLocks noChangeArrowheads="1" noChangeShapeType="1" noTextEdit="1"/>
          </p:cNvSpPr>
          <p:nvPr/>
        </p:nvSpPr>
        <p:spPr bwMode="auto">
          <a:xfrm>
            <a:off x="720725" y="3303588"/>
            <a:ext cx="8310563" cy="547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une spécialité professionnelle</a:t>
            </a:r>
          </a:p>
        </p:txBody>
      </p:sp>
      <p:sp>
        <p:nvSpPr>
          <p:cNvPr id="28679" name="WordArt 13"/>
          <p:cNvSpPr>
            <a:spLocks noChangeArrowheads="1" noChangeShapeType="1" noTextEdit="1"/>
          </p:cNvSpPr>
          <p:nvPr/>
        </p:nvSpPr>
        <p:spPr bwMode="auto">
          <a:xfrm>
            <a:off x="849313" y="4962525"/>
            <a:ext cx="8064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889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Bac professionnel : plus de 80 spécialités</a:t>
            </a:r>
          </a:p>
        </p:txBody>
      </p:sp>
      <p:sp>
        <p:nvSpPr>
          <p:cNvPr id="28680" name="WordArt 14"/>
          <p:cNvSpPr>
            <a:spLocks noChangeArrowheads="1" noChangeShapeType="1" noTextEdit="1"/>
          </p:cNvSpPr>
          <p:nvPr/>
        </p:nvSpPr>
        <p:spPr bwMode="auto">
          <a:xfrm>
            <a:off x="849313" y="4962525"/>
            <a:ext cx="80645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Bac professionnel : plus de 80 spécialités</a:t>
            </a:r>
          </a:p>
        </p:txBody>
      </p:sp>
      <p:pic>
        <p:nvPicPr>
          <p:cNvPr id="2868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4208463"/>
            <a:ext cx="793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WordArt 16"/>
          <p:cNvSpPr>
            <a:spLocks noChangeArrowheads="1" noChangeShapeType="1" noTextEdit="1"/>
          </p:cNvSpPr>
          <p:nvPr/>
        </p:nvSpPr>
        <p:spPr bwMode="auto">
          <a:xfrm>
            <a:off x="1819275" y="5659438"/>
            <a:ext cx="607853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Century Gothic"/>
              </a:rPr>
              <a:t>plus de 200 spécialités de CAP</a:t>
            </a:r>
          </a:p>
        </p:txBody>
      </p:sp>
      <p:sp>
        <p:nvSpPr>
          <p:cNvPr id="28683" name="AutoShape 18"/>
          <p:cNvSpPr>
            <a:spLocks noChangeArrowheads="1"/>
          </p:cNvSpPr>
          <p:nvPr/>
        </p:nvSpPr>
        <p:spPr bwMode="auto">
          <a:xfrm>
            <a:off x="1377950" y="1338263"/>
            <a:ext cx="6985000" cy="9302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84" name="WordArt 11"/>
          <p:cNvSpPr>
            <a:spLocks noChangeArrowheads="1" noChangeShapeType="1" noTextEdit="1"/>
          </p:cNvSpPr>
          <p:nvPr/>
        </p:nvSpPr>
        <p:spPr bwMode="auto">
          <a:xfrm>
            <a:off x="1674813" y="1577975"/>
            <a:ext cx="6408737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762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VOIE PROFESSIONNELLE</a:t>
            </a:r>
          </a:p>
        </p:txBody>
      </p:sp>
      <p:sp>
        <p:nvSpPr>
          <p:cNvPr id="28685" name="WordArt 12"/>
          <p:cNvSpPr>
            <a:spLocks noChangeArrowheads="1" noChangeShapeType="1" noTextEdit="1"/>
          </p:cNvSpPr>
          <p:nvPr/>
        </p:nvSpPr>
        <p:spPr bwMode="auto">
          <a:xfrm>
            <a:off x="1674813" y="1576388"/>
            <a:ext cx="6408737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VOIE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6238" y="-3159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6"/>
          <p:cNvSpPr>
            <a:spLocks noChangeArrowheads="1" noChangeShapeType="1" noTextEdit="1"/>
          </p:cNvSpPr>
          <p:nvPr/>
        </p:nvSpPr>
        <p:spPr bwMode="auto">
          <a:xfrm>
            <a:off x="3970338" y="188913"/>
            <a:ext cx="39354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 domaine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1773238"/>
            <a:ext cx="793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2852738"/>
            <a:ext cx="793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WordArt 16"/>
          <p:cNvSpPr>
            <a:spLocks noChangeArrowheads="1" noChangeShapeType="1" noTextEdit="1"/>
          </p:cNvSpPr>
          <p:nvPr/>
        </p:nvSpPr>
        <p:spPr bwMode="auto">
          <a:xfrm>
            <a:off x="1819275" y="5659438"/>
            <a:ext cx="1477963" cy="722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Century Gothic"/>
            </a:endParaRPr>
          </a:p>
        </p:txBody>
      </p:sp>
      <p:sp>
        <p:nvSpPr>
          <p:cNvPr id="29703" name="WordArt 11"/>
          <p:cNvSpPr>
            <a:spLocks noChangeArrowheads="1" noChangeShapeType="1" noTextEdit="1"/>
          </p:cNvSpPr>
          <p:nvPr/>
        </p:nvSpPr>
        <p:spPr bwMode="auto">
          <a:xfrm>
            <a:off x="1674813" y="1577975"/>
            <a:ext cx="6408737" cy="454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kern="10">
              <a:ln w="7620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29704" name="ZoneTexte 13"/>
          <p:cNvSpPr txBox="1">
            <a:spLocks noChangeArrowheads="1"/>
          </p:cNvSpPr>
          <p:nvPr/>
        </p:nvSpPr>
        <p:spPr bwMode="auto">
          <a:xfrm>
            <a:off x="2720975" y="981075"/>
            <a:ext cx="4392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>
                <a:latin typeface="Century Gothic" pitchFamily="34" charset="0"/>
              </a:rPr>
              <a:t>ONISEP.FR</a:t>
            </a:r>
          </a:p>
        </p:txBody>
      </p:sp>
      <p:sp>
        <p:nvSpPr>
          <p:cNvPr id="29705" name="ZoneTexte 14"/>
          <p:cNvSpPr txBox="1">
            <a:spLocks noChangeArrowheads="1"/>
          </p:cNvSpPr>
          <p:nvPr/>
        </p:nvSpPr>
        <p:spPr bwMode="auto">
          <a:xfrm>
            <a:off x="2289175" y="2276475"/>
            <a:ext cx="532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entury Gothic" pitchFamily="34" charset="0"/>
              </a:rPr>
              <a:t>CHOISIR MES ETUDES</a:t>
            </a:r>
          </a:p>
        </p:txBody>
      </p:sp>
      <p:sp>
        <p:nvSpPr>
          <p:cNvPr id="29706" name="ZoneTexte 16"/>
          <p:cNvSpPr txBox="1">
            <a:spLocks noChangeArrowheads="1"/>
          </p:cNvSpPr>
          <p:nvPr/>
        </p:nvSpPr>
        <p:spPr bwMode="auto">
          <a:xfrm>
            <a:off x="3800475" y="3500438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/>
              <a:t>A</a:t>
            </a:r>
            <a:r>
              <a:rPr lang="fr-FR" sz="2400" b="1">
                <a:latin typeface="Century Gothic" pitchFamily="34" charset="0"/>
              </a:rPr>
              <a:t>U LYCEE</a:t>
            </a:r>
          </a:p>
        </p:txBody>
      </p:sp>
      <p:sp>
        <p:nvSpPr>
          <p:cNvPr id="29707" name="ZoneTexte 17"/>
          <p:cNvSpPr txBox="1">
            <a:spLocks noChangeArrowheads="1"/>
          </p:cNvSpPr>
          <p:nvPr/>
        </p:nvSpPr>
        <p:spPr bwMode="auto">
          <a:xfrm>
            <a:off x="488950" y="4868863"/>
            <a:ext cx="273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000046"/>
                </a:solidFill>
                <a:latin typeface="Century Gothic" pitchFamily="34" charset="0"/>
              </a:rPr>
              <a:t> Bacs généraux</a:t>
            </a:r>
          </a:p>
        </p:txBody>
      </p:sp>
      <p:sp>
        <p:nvSpPr>
          <p:cNvPr id="29708" name="ZoneTexte 18"/>
          <p:cNvSpPr txBox="1">
            <a:spLocks noChangeArrowheads="1"/>
          </p:cNvSpPr>
          <p:nvPr/>
        </p:nvSpPr>
        <p:spPr bwMode="auto">
          <a:xfrm>
            <a:off x="2505075" y="5516563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solidFill>
                  <a:srgbClr val="CC0000"/>
                </a:solidFill>
                <a:latin typeface="Century Gothic" pitchFamily="34" charset="0"/>
              </a:rPr>
              <a:t>Bacs technologiques</a:t>
            </a:r>
          </a:p>
        </p:txBody>
      </p:sp>
      <p:sp>
        <p:nvSpPr>
          <p:cNvPr id="29709" name="ZoneTexte 19"/>
          <p:cNvSpPr txBox="1">
            <a:spLocks noChangeArrowheads="1"/>
          </p:cNvSpPr>
          <p:nvPr/>
        </p:nvSpPr>
        <p:spPr bwMode="auto">
          <a:xfrm>
            <a:off x="5889625" y="4868863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008000"/>
                </a:solidFill>
                <a:latin typeface="Century Gothic" pitchFamily="34" charset="0"/>
              </a:rPr>
              <a:t>Bac Pro</a:t>
            </a:r>
          </a:p>
        </p:txBody>
      </p:sp>
      <p:sp>
        <p:nvSpPr>
          <p:cNvPr id="29710" name="ZoneTexte 20"/>
          <p:cNvSpPr txBox="1">
            <a:spLocks noChangeArrowheads="1"/>
          </p:cNvSpPr>
          <p:nvPr/>
        </p:nvSpPr>
        <p:spPr bwMode="auto">
          <a:xfrm>
            <a:off x="7616825" y="558958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entury Gothic" pitchFamily="34" charset="0"/>
              </a:rPr>
              <a:t>CAP</a:t>
            </a:r>
          </a:p>
        </p:txBody>
      </p:sp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1200" y="4005263"/>
            <a:ext cx="7937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>
              <a:solidFill>
                <a:srgbClr val="AB2627"/>
              </a:solidFill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894888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6075" y="-301625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10"/>
          <p:cNvSpPr>
            <a:spLocks noChangeArrowheads="1" noChangeShapeType="1" noTextEdit="1"/>
          </p:cNvSpPr>
          <p:nvPr/>
        </p:nvSpPr>
        <p:spPr bwMode="auto">
          <a:xfrm>
            <a:off x="4206875" y="188913"/>
            <a:ext cx="334168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Se documenter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9310688" y="179388"/>
            <a:ext cx="46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1/5</a:t>
            </a:r>
          </a:p>
        </p:txBody>
      </p:sp>
      <p:sp>
        <p:nvSpPr>
          <p:cNvPr id="31749" name="AutoShape 13"/>
          <p:cNvSpPr>
            <a:spLocks noChangeArrowheads="1"/>
          </p:cNvSpPr>
          <p:nvPr/>
        </p:nvSpPr>
        <p:spPr bwMode="auto">
          <a:xfrm>
            <a:off x="8667750" y="5648325"/>
            <a:ext cx="1296988" cy="1196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175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2775" y="1628775"/>
            <a:ext cx="6337300" cy="49022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1751" name="AutoShape 15"/>
          <p:cNvSpPr>
            <a:spLocks noChangeArrowheads="1"/>
          </p:cNvSpPr>
          <p:nvPr/>
        </p:nvSpPr>
        <p:spPr bwMode="auto">
          <a:xfrm>
            <a:off x="200025" y="2708275"/>
            <a:ext cx="2665413" cy="2447925"/>
          </a:xfrm>
          <a:prstGeom prst="rightArrow">
            <a:avLst>
              <a:gd name="adj1" fmla="val 48898"/>
              <a:gd name="adj2" fmla="val 36577"/>
            </a:avLst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273050" y="3436938"/>
            <a:ext cx="2090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Vidéos sur</a:t>
            </a:r>
          </a:p>
          <a:p>
            <a:pPr algn="ctr"/>
            <a:r>
              <a:rPr lang="fr-FR" sz="2800" b="1">
                <a:solidFill>
                  <a:schemeClr val="bg1"/>
                </a:solidFill>
              </a:rPr>
              <a:t>ONISEP TV</a:t>
            </a:r>
          </a:p>
        </p:txBody>
      </p:sp>
      <p:sp>
        <p:nvSpPr>
          <p:cNvPr id="31753" name="WordArt 17"/>
          <p:cNvSpPr>
            <a:spLocks noChangeArrowheads="1" noChangeShapeType="1" noTextEdit="1"/>
          </p:cNvSpPr>
          <p:nvPr/>
        </p:nvSpPr>
        <p:spPr bwMode="auto">
          <a:xfrm>
            <a:off x="174625" y="958850"/>
            <a:ext cx="4175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Voie professionnelle</a:t>
            </a:r>
          </a:p>
        </p:txBody>
      </p:sp>
      <p:sp>
        <p:nvSpPr>
          <p:cNvPr id="31754" name="Text Box 18"/>
          <p:cNvSpPr txBox="1">
            <a:spLocks noChangeArrowheads="1"/>
          </p:cNvSpPr>
          <p:nvPr/>
        </p:nvSpPr>
        <p:spPr bwMode="auto">
          <a:xfrm>
            <a:off x="5910263" y="1125538"/>
            <a:ext cx="366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6699"/>
                </a:solidFill>
              </a:rPr>
              <a:t>http://oniseptv.onisep.fr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FFD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439738" y="404813"/>
            <a:ext cx="9001125" cy="6048375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49275" y="3775075"/>
            <a:ext cx="254158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7"/>
          <p:cNvSpPr>
            <a:spLocks noChangeArrowheads="1"/>
          </p:cNvSpPr>
          <p:nvPr/>
        </p:nvSpPr>
        <p:spPr bwMode="auto">
          <a:xfrm rot="-5400000">
            <a:off x="237332" y="5599906"/>
            <a:ext cx="1008062" cy="504825"/>
          </a:xfrm>
          <a:prstGeom prst="roundRect">
            <a:avLst>
              <a:gd name="adj" fmla="val 44968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fr-FR" sz="900" b="1">
              <a:latin typeface="Century Gothic" pitchFamily="34" charset="0"/>
              <a:cs typeface="Arial" charset="0"/>
            </a:endParaRPr>
          </a:p>
        </p:txBody>
      </p:sp>
      <p:sp>
        <p:nvSpPr>
          <p:cNvPr id="16390" name="WordArt 9"/>
          <p:cNvSpPr>
            <a:spLocks noChangeArrowheads="1" noChangeShapeType="1" noTextEdit="1"/>
          </p:cNvSpPr>
          <p:nvPr/>
        </p:nvSpPr>
        <p:spPr bwMode="auto">
          <a:xfrm>
            <a:off x="776288" y="2565400"/>
            <a:ext cx="8137525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810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entury Gothic"/>
              </a:rPr>
              <a:t>S'orienter en fin de 3</a:t>
            </a:r>
          </a:p>
        </p:txBody>
      </p:sp>
      <p:sp>
        <p:nvSpPr>
          <p:cNvPr id="16391" name="WordArt 15"/>
          <p:cNvSpPr>
            <a:spLocks noChangeArrowheads="1" noChangeShapeType="1" noTextEdit="1"/>
          </p:cNvSpPr>
          <p:nvPr/>
        </p:nvSpPr>
        <p:spPr bwMode="auto">
          <a:xfrm>
            <a:off x="8951913" y="2549525"/>
            <a:ext cx="2873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857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entury Gothic"/>
              </a:rPr>
              <a:t>e</a:t>
            </a:r>
          </a:p>
        </p:txBody>
      </p:sp>
      <p:sp>
        <p:nvSpPr>
          <p:cNvPr id="16392" name="WordArt 16"/>
          <p:cNvSpPr>
            <a:spLocks noChangeArrowheads="1" noChangeShapeType="1" noTextEdit="1"/>
          </p:cNvSpPr>
          <p:nvPr/>
        </p:nvSpPr>
        <p:spPr bwMode="auto">
          <a:xfrm>
            <a:off x="3224213" y="4005263"/>
            <a:ext cx="216217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entury Gothic"/>
              </a:rPr>
              <a:t>Choisir</a:t>
            </a:r>
          </a:p>
        </p:txBody>
      </p:sp>
      <p:sp>
        <p:nvSpPr>
          <p:cNvPr id="16393" name="WordArt 17"/>
          <p:cNvSpPr>
            <a:spLocks noChangeArrowheads="1" noChangeShapeType="1" noTextEdit="1"/>
          </p:cNvSpPr>
          <p:nvPr/>
        </p:nvSpPr>
        <p:spPr bwMode="auto">
          <a:xfrm>
            <a:off x="5608638" y="4016375"/>
            <a:ext cx="2376487" cy="48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une voie</a:t>
            </a:r>
          </a:p>
        </p:txBody>
      </p:sp>
      <p:sp>
        <p:nvSpPr>
          <p:cNvPr id="16394" name="WordArt 18"/>
          <p:cNvSpPr>
            <a:spLocks noChangeArrowheads="1" noChangeShapeType="1" noTextEdit="1"/>
          </p:cNvSpPr>
          <p:nvPr/>
        </p:nvSpPr>
        <p:spPr bwMode="auto">
          <a:xfrm>
            <a:off x="3224213" y="5157788"/>
            <a:ext cx="2162175" cy="493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entury Gothic"/>
              </a:rPr>
              <a:t>Choisir</a:t>
            </a:r>
          </a:p>
        </p:txBody>
      </p:sp>
      <p:sp>
        <p:nvSpPr>
          <p:cNvPr id="16395" name="WordArt 19"/>
          <p:cNvSpPr>
            <a:spLocks noChangeArrowheads="1" noChangeShapeType="1" noTextEdit="1"/>
          </p:cNvSpPr>
          <p:nvPr/>
        </p:nvSpPr>
        <p:spPr bwMode="auto">
          <a:xfrm>
            <a:off x="5608638" y="5165725"/>
            <a:ext cx="3317875" cy="48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635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un domaine</a:t>
            </a:r>
          </a:p>
        </p:txBody>
      </p:sp>
      <p:pic>
        <p:nvPicPr>
          <p:cNvPr id="1639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539750"/>
            <a:ext cx="21463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6075" y="-301625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6"/>
          <p:cNvSpPr>
            <a:spLocks noChangeArrowheads="1" noChangeShapeType="1" noTextEdit="1"/>
          </p:cNvSpPr>
          <p:nvPr/>
        </p:nvSpPr>
        <p:spPr bwMode="auto">
          <a:xfrm>
            <a:off x="4206875" y="188913"/>
            <a:ext cx="334168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Se documenter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9310688" y="179388"/>
            <a:ext cx="46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2/5</a:t>
            </a:r>
          </a:p>
        </p:txBody>
      </p:sp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8696325" y="5813425"/>
            <a:ext cx="1296988" cy="1046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200025" y="3717925"/>
            <a:ext cx="2449513" cy="2447925"/>
          </a:xfrm>
          <a:prstGeom prst="rightArrow">
            <a:avLst>
              <a:gd name="adj1" fmla="val 48898"/>
              <a:gd name="adj2" fmla="val 33614"/>
            </a:avLst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88913" y="4446588"/>
            <a:ext cx="20907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Vidéos sur</a:t>
            </a:r>
          </a:p>
          <a:p>
            <a:pPr algn="ctr"/>
            <a:r>
              <a:rPr lang="fr-FR" sz="2800" b="1">
                <a:solidFill>
                  <a:schemeClr val="bg1"/>
                </a:solidFill>
              </a:rPr>
              <a:t>ONISEP TV</a:t>
            </a:r>
          </a:p>
        </p:txBody>
      </p:sp>
      <p:sp>
        <p:nvSpPr>
          <p:cNvPr id="32776" name="WordArt 12"/>
          <p:cNvSpPr>
            <a:spLocks noChangeArrowheads="1" noChangeShapeType="1" noTextEdit="1"/>
          </p:cNvSpPr>
          <p:nvPr/>
        </p:nvSpPr>
        <p:spPr bwMode="auto">
          <a:xfrm>
            <a:off x="128588" y="1052513"/>
            <a:ext cx="22320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Voie professionnelle</a:t>
            </a:r>
          </a:p>
        </p:txBody>
      </p:sp>
      <p:pic>
        <p:nvPicPr>
          <p:cNvPr id="3277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8" y="1909763"/>
            <a:ext cx="22320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2563" y="719138"/>
            <a:ext cx="3455987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94000" y="3573463"/>
            <a:ext cx="339725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4450" y="1611313"/>
            <a:ext cx="3241675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94000" y="5861050"/>
            <a:ext cx="337026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94450" y="747713"/>
            <a:ext cx="32416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94450" y="5186363"/>
            <a:ext cx="3311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4" name="Text Box 21"/>
          <p:cNvSpPr txBox="1">
            <a:spLocks noChangeArrowheads="1"/>
          </p:cNvSpPr>
          <p:nvPr/>
        </p:nvSpPr>
        <p:spPr bwMode="auto">
          <a:xfrm>
            <a:off x="128588" y="2846388"/>
            <a:ext cx="232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6699"/>
                </a:solidFill>
                <a:latin typeface="Arial Narrow" pitchFamily="34" charset="0"/>
              </a:rPr>
              <a:t>http://oniseptv.onisep.fr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76238" y="-3159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6" descr="CMEN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3" y="1628775"/>
            <a:ext cx="19796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20"/>
          <p:cNvSpPr txBox="1">
            <a:spLocks noChangeArrowheads="1"/>
          </p:cNvSpPr>
          <p:nvPr/>
        </p:nvSpPr>
        <p:spPr bwMode="auto">
          <a:xfrm>
            <a:off x="9310688" y="179388"/>
            <a:ext cx="46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4/5</a:t>
            </a:r>
          </a:p>
        </p:txBody>
      </p:sp>
      <p:sp>
        <p:nvSpPr>
          <p:cNvPr id="33797" name="WordArt 21"/>
          <p:cNvSpPr>
            <a:spLocks noChangeArrowheads="1" noChangeShapeType="1" noTextEdit="1"/>
          </p:cNvSpPr>
          <p:nvPr/>
        </p:nvSpPr>
        <p:spPr bwMode="auto">
          <a:xfrm>
            <a:off x="4206875" y="188913"/>
            <a:ext cx="334168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Se documenter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849313" y="752475"/>
            <a:ext cx="854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6699"/>
                </a:solidFill>
                <a:latin typeface="Century Gothic" pitchFamily="34" charset="0"/>
              </a:rPr>
              <a:t>Présentation des grandes voies de formation après la 3</a:t>
            </a:r>
            <a:r>
              <a:rPr lang="fr-FR" sz="2400" b="1" baseline="30000">
                <a:solidFill>
                  <a:srgbClr val="006699"/>
                </a:solidFill>
                <a:latin typeface="Century Gothic" pitchFamily="34" charset="0"/>
              </a:rPr>
              <a:t>e</a:t>
            </a:r>
            <a:r>
              <a:rPr lang="fr-FR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0" y="6297613"/>
            <a:ext cx="990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cs typeface="Arial" charset="0"/>
              </a:rPr>
              <a:t>Télécharger ce document  </a:t>
            </a:r>
            <a:r>
              <a:rPr lang="fr-FR">
                <a:latin typeface="Wingdings" pitchFamily="2" charset="2"/>
                <a:cs typeface="Arial" charset="0"/>
              </a:rPr>
              <a:t>è</a:t>
            </a:r>
            <a:r>
              <a:rPr lang="fr-FR" sz="2000" b="1">
                <a:cs typeface="Arial" charset="0"/>
              </a:rPr>
              <a:t>  </a:t>
            </a:r>
            <a:r>
              <a:rPr lang="fr-FR" sz="2000" b="1">
                <a:solidFill>
                  <a:srgbClr val="006699"/>
                </a:solidFill>
              </a:rPr>
              <a:t>www.onisep.fr/Guides-d-orientation</a:t>
            </a:r>
            <a:endParaRPr lang="fr-FR" sz="1600" b="1">
              <a:cs typeface="Arial" charset="0"/>
            </a:endParaRPr>
          </a:p>
        </p:txBody>
      </p:sp>
      <p:pic>
        <p:nvPicPr>
          <p:cNvPr id="33800" name="Picture 26" descr="Guide-3e-rentree-2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60838" y="1412875"/>
            <a:ext cx="326548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6075" y="-301625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CMEN1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1643063"/>
            <a:ext cx="2111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7"/>
          <p:cNvSpPr>
            <a:spLocks noChangeArrowheads="1"/>
          </p:cNvSpPr>
          <p:nvPr/>
        </p:nvSpPr>
        <p:spPr bwMode="auto">
          <a:xfrm>
            <a:off x="2576513" y="2530475"/>
            <a:ext cx="2952750" cy="2519363"/>
          </a:xfrm>
          <a:prstGeom prst="rightArrow">
            <a:avLst>
              <a:gd name="adj1" fmla="val 47704"/>
              <a:gd name="adj2" fmla="val 59231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2633663" y="3370263"/>
            <a:ext cx="2287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cs typeface="Arial" charset="0"/>
              </a:rPr>
              <a:t>S’informer sur</a:t>
            </a:r>
          </a:p>
          <a:p>
            <a:pPr algn="ctr"/>
            <a:r>
              <a:rPr lang="fr-FR" sz="2400" b="1">
                <a:cs typeface="Arial" charset="0"/>
              </a:rPr>
              <a:t>les diplômes</a:t>
            </a: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7789863" y="5056188"/>
            <a:ext cx="792162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4823" name="Picture 21" descr="bs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3725" y="908050"/>
            <a:ext cx="3810000" cy="5543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4824" name="Text Box 23"/>
          <p:cNvSpPr txBox="1">
            <a:spLocks noChangeArrowheads="1"/>
          </p:cNvSpPr>
          <p:nvPr/>
        </p:nvSpPr>
        <p:spPr bwMode="auto">
          <a:xfrm>
            <a:off x="9310688" y="179388"/>
            <a:ext cx="469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chemeClr val="bg1"/>
                </a:solidFill>
                <a:latin typeface="Century Gothic" pitchFamily="34" charset="0"/>
              </a:rPr>
              <a:t>3/5</a:t>
            </a:r>
          </a:p>
        </p:txBody>
      </p:sp>
      <p:sp>
        <p:nvSpPr>
          <p:cNvPr id="34825" name="WordArt 24"/>
          <p:cNvSpPr>
            <a:spLocks noChangeArrowheads="1" noChangeShapeType="1" noTextEdit="1"/>
          </p:cNvSpPr>
          <p:nvPr/>
        </p:nvSpPr>
        <p:spPr bwMode="auto">
          <a:xfrm>
            <a:off x="4206875" y="188913"/>
            <a:ext cx="3341688" cy="331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Se documenter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>
                <a:solidFill>
                  <a:srgbClr val="AB2627"/>
                </a:solidFill>
              </a:rPr>
              <a:t>Besoin d’un conseil personnalisé?  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0300" y="1527175"/>
            <a:ext cx="7605713" cy="45720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476250"/>
            <a:ext cx="8856662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8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1029"/>
          <p:cNvSpPr txBox="1">
            <a:spLocks noChangeArrowheads="1"/>
          </p:cNvSpPr>
          <p:nvPr/>
        </p:nvSpPr>
        <p:spPr bwMode="auto">
          <a:xfrm>
            <a:off x="4927600" y="836613"/>
            <a:ext cx="4392613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</a:pPr>
            <a:r>
              <a:rPr lang="fr-FR" sz="600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fr-FR" sz="4800" b="1">
                <a:solidFill>
                  <a:srgbClr val="CC0000"/>
                </a:solidFill>
                <a:latin typeface="Century Gothic" pitchFamily="34" charset="0"/>
              </a:rPr>
              <a:t>S’orienter</a:t>
            </a:r>
          </a:p>
          <a:p>
            <a:pPr algn="r" eaLnBrk="0" hangingPunct="0">
              <a:lnSpc>
                <a:spcPct val="110000"/>
              </a:lnSpc>
            </a:pPr>
            <a:r>
              <a:rPr lang="fr-FR" sz="4800" b="1">
                <a:solidFill>
                  <a:srgbClr val="000036"/>
                </a:solidFill>
                <a:latin typeface="Century Gothic" pitchFamily="34" charset="0"/>
              </a:rPr>
              <a:t>en fin de 3</a:t>
            </a:r>
            <a:r>
              <a:rPr lang="fr-FR" sz="4800" b="1" baseline="30000">
                <a:solidFill>
                  <a:srgbClr val="000036"/>
                </a:solidFill>
                <a:latin typeface="Century Gothic" pitchFamily="34" charset="0"/>
              </a:rPr>
              <a:t>e</a:t>
            </a:r>
            <a:r>
              <a:rPr lang="fr-FR" sz="4800" b="1" baseline="30000">
                <a:solidFill>
                  <a:srgbClr val="FF0000"/>
                </a:solidFill>
                <a:latin typeface="Century Gothic" pitchFamily="34" charset="0"/>
              </a:rPr>
              <a:t> </a:t>
            </a:r>
          </a:p>
          <a:p>
            <a:pPr algn="r" eaLnBrk="0" hangingPunct="0">
              <a:lnSpc>
                <a:spcPct val="110000"/>
              </a:lnSpc>
            </a:pPr>
            <a:r>
              <a:rPr lang="fr-FR" sz="4800" b="1">
                <a:solidFill>
                  <a:srgbClr val="CC0000"/>
                </a:solidFill>
                <a:latin typeface="Century Gothic" pitchFamily="34" charset="0"/>
              </a:rPr>
              <a:t>c’est choisir </a:t>
            </a:r>
          </a:p>
          <a:p>
            <a:pPr algn="r" eaLnBrk="0" hangingPunct="0">
              <a:lnSpc>
                <a:spcPct val="110000"/>
              </a:lnSpc>
            </a:pPr>
            <a:r>
              <a:rPr lang="fr-FR" sz="4800" b="1">
                <a:solidFill>
                  <a:srgbClr val="000036"/>
                </a:solidFill>
                <a:latin typeface="Century Gothic" pitchFamily="34" charset="0"/>
              </a:rPr>
              <a:t>à la fois …</a:t>
            </a:r>
          </a:p>
        </p:txBody>
      </p:sp>
      <p:sp>
        <p:nvSpPr>
          <p:cNvPr id="928774" name="Text Box 1030"/>
          <p:cNvSpPr txBox="1">
            <a:spLocks noChangeArrowheads="1"/>
          </p:cNvSpPr>
          <p:nvPr/>
        </p:nvSpPr>
        <p:spPr bwMode="auto">
          <a:xfrm>
            <a:off x="4972050" y="4467225"/>
            <a:ext cx="368617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 eaLnBrk="0" hangingPunct="0">
              <a:buClr>
                <a:srgbClr val="FF0000"/>
              </a:buClr>
              <a:buSzPct val="130000"/>
              <a:buFont typeface="Wingdings 3" pitchFamily="18" charset="2"/>
              <a:buNone/>
              <a:defRPr/>
            </a:pPr>
            <a:r>
              <a:rPr lang="fr-FR" sz="4800" b="1">
                <a:solidFill>
                  <a:srgbClr val="CC0000"/>
                </a:solidFill>
                <a:latin typeface="Century Gothic" pitchFamily="34" charset="0"/>
              </a:rPr>
              <a:t>une voie</a:t>
            </a:r>
          </a:p>
        </p:txBody>
      </p:sp>
      <p:sp>
        <p:nvSpPr>
          <p:cNvPr id="928775" name="Text Box 1031"/>
          <p:cNvSpPr txBox="1">
            <a:spLocks noChangeArrowheads="1"/>
          </p:cNvSpPr>
          <p:nvPr/>
        </p:nvSpPr>
        <p:spPr bwMode="auto">
          <a:xfrm>
            <a:off x="4305300" y="5476875"/>
            <a:ext cx="4367213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r" eaLnBrk="0" hangingPunct="0">
              <a:buClr>
                <a:srgbClr val="FF0000"/>
              </a:buClr>
              <a:buSzPct val="130000"/>
              <a:buFont typeface="Wingdings 3" pitchFamily="18" charset="2"/>
              <a:buNone/>
              <a:defRPr/>
            </a:pPr>
            <a:r>
              <a:rPr lang="fr-FR" sz="4800" b="1">
                <a:solidFill>
                  <a:srgbClr val="CC0000"/>
                </a:solidFill>
                <a:latin typeface="Century Gothic" pitchFamily="34" charset="0"/>
              </a:rPr>
              <a:t>un domaine</a:t>
            </a:r>
          </a:p>
        </p:txBody>
      </p:sp>
      <p:sp>
        <p:nvSpPr>
          <p:cNvPr id="17414" name="AutoShape 103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3950" y="4691063"/>
            <a:ext cx="490538" cy="360362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7415" name="AutoShape 10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58238" y="5694363"/>
            <a:ext cx="490537" cy="360362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7416" name="Oval 1034"/>
          <p:cNvSpPr>
            <a:spLocks noChangeArrowheads="1"/>
          </p:cNvSpPr>
          <p:nvPr/>
        </p:nvSpPr>
        <p:spPr bwMode="auto">
          <a:xfrm>
            <a:off x="200025" y="908050"/>
            <a:ext cx="5040313" cy="58054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6699FF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7" name="WordArt 1035"/>
          <p:cNvSpPr>
            <a:spLocks noChangeArrowheads="1" noChangeShapeType="1" noTextEdit="1"/>
          </p:cNvSpPr>
          <p:nvPr/>
        </p:nvSpPr>
        <p:spPr bwMode="auto">
          <a:xfrm>
            <a:off x="546100" y="1268413"/>
            <a:ext cx="4359275" cy="53752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486372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APRÈS LA TROISIÈME</a:t>
            </a:r>
          </a:p>
        </p:txBody>
      </p:sp>
      <p:sp>
        <p:nvSpPr>
          <p:cNvPr id="17418" name="Rectangle 1036"/>
          <p:cNvSpPr>
            <a:spLocks noChangeArrowheads="1"/>
          </p:cNvSpPr>
          <p:nvPr/>
        </p:nvSpPr>
        <p:spPr bwMode="auto">
          <a:xfrm>
            <a:off x="3438525" y="3717925"/>
            <a:ext cx="361950" cy="2663825"/>
          </a:xfrm>
          <a:prstGeom prst="rect">
            <a:avLst/>
          </a:prstGeom>
          <a:solidFill>
            <a:schemeClr val="tx1"/>
          </a:solidFill>
          <a:ln w="9525">
            <a:solidFill>
              <a:srgbClr val="77777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9" name="AutoShape 1037"/>
          <p:cNvSpPr>
            <a:spLocks noChangeArrowheads="1"/>
          </p:cNvSpPr>
          <p:nvPr/>
        </p:nvSpPr>
        <p:spPr bwMode="auto">
          <a:xfrm>
            <a:off x="2143125" y="4040188"/>
            <a:ext cx="2952750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fr-FR" sz="2800">
                <a:latin typeface="Impact" pitchFamily="34" charset="0"/>
              </a:rPr>
              <a:t>TOUTES DIRECTIONS</a:t>
            </a:r>
          </a:p>
        </p:txBody>
      </p:sp>
      <p:sp>
        <p:nvSpPr>
          <p:cNvPr id="17420" name="Oval 1038"/>
          <p:cNvSpPr>
            <a:spLocks noChangeArrowheads="1"/>
          </p:cNvSpPr>
          <p:nvPr/>
        </p:nvSpPr>
        <p:spPr bwMode="auto">
          <a:xfrm>
            <a:off x="2305050" y="3163888"/>
            <a:ext cx="933450" cy="827087"/>
          </a:xfrm>
          <a:prstGeom prst="ellipse">
            <a:avLst/>
          </a:prstGeom>
          <a:solidFill>
            <a:srgbClr val="0000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44550" eaLnBrk="0" hangingPunct="0"/>
            <a:endParaRPr lang="fr-FR" sz="1500">
              <a:latin typeface="BlocSSK" pitchFamily="2" charset="0"/>
            </a:endParaRPr>
          </a:p>
        </p:txBody>
      </p:sp>
      <p:sp>
        <p:nvSpPr>
          <p:cNvPr id="17421" name="AutoShape 1039"/>
          <p:cNvSpPr>
            <a:spLocks noChangeArrowheads="1"/>
          </p:cNvSpPr>
          <p:nvPr/>
        </p:nvSpPr>
        <p:spPr bwMode="auto">
          <a:xfrm flipH="1">
            <a:off x="2374900" y="3308350"/>
            <a:ext cx="650875" cy="561975"/>
          </a:xfrm>
          <a:custGeom>
            <a:avLst/>
            <a:gdLst>
              <a:gd name="T0" fmla="*/ 343297988 w 21600"/>
              <a:gd name="T1" fmla="*/ 0 h 21600"/>
              <a:gd name="T2" fmla="*/ 343297988 w 21600"/>
              <a:gd name="T3" fmla="*/ 214117237 h 21600"/>
              <a:gd name="T4" fmla="*/ 76583763 w 21600"/>
              <a:gd name="T5" fmla="*/ 380402509 h 21600"/>
              <a:gd name="T6" fmla="*/ 590996938 w 21600"/>
              <a:gd name="T7" fmla="*/ 10705898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41 h 21600"/>
              <a:gd name="T14" fmla="*/ 17522 w 21600"/>
              <a:gd name="T15" fmla="*/ 88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547" y="0"/>
                </a:lnTo>
                <a:lnTo>
                  <a:pt x="12547" y="3341"/>
                </a:lnTo>
                <a:lnTo>
                  <a:pt x="12427" y="3341"/>
                </a:lnTo>
                <a:cubicBezTo>
                  <a:pt x="5564" y="3341"/>
                  <a:pt x="0" y="7289"/>
                  <a:pt x="0" y="12158"/>
                </a:cubicBezTo>
                <a:lnTo>
                  <a:pt x="0" y="21600"/>
                </a:lnTo>
                <a:lnTo>
                  <a:pt x="5597" y="21600"/>
                </a:lnTo>
                <a:lnTo>
                  <a:pt x="5597" y="12158"/>
                </a:lnTo>
                <a:cubicBezTo>
                  <a:pt x="5597" y="10313"/>
                  <a:pt x="8655" y="8817"/>
                  <a:pt x="12427" y="8817"/>
                </a:cubicBezTo>
                <a:lnTo>
                  <a:pt x="12547" y="8817"/>
                </a:lnTo>
                <a:lnTo>
                  <a:pt x="12547" y="1215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22" name="Picture 1040" descr="CMEN1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113" y="2416175"/>
            <a:ext cx="16732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Oval 1041"/>
          <p:cNvSpPr>
            <a:spLocks noChangeArrowheads="1"/>
          </p:cNvSpPr>
          <p:nvPr/>
        </p:nvSpPr>
        <p:spPr bwMode="auto">
          <a:xfrm>
            <a:off x="3171825" y="4581525"/>
            <a:ext cx="881063" cy="817563"/>
          </a:xfrm>
          <a:prstGeom prst="ellipse">
            <a:avLst/>
          </a:prstGeom>
          <a:solidFill>
            <a:srgbClr val="0000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4" name="AutoShape 1042"/>
          <p:cNvSpPr>
            <a:spLocks noChangeArrowheads="1"/>
          </p:cNvSpPr>
          <p:nvPr/>
        </p:nvSpPr>
        <p:spPr bwMode="auto">
          <a:xfrm>
            <a:off x="3424238" y="4667250"/>
            <a:ext cx="382587" cy="576263"/>
          </a:xfrm>
          <a:prstGeom prst="upArrow">
            <a:avLst>
              <a:gd name="adj1" fmla="val 50000"/>
              <a:gd name="adj2" fmla="val 57418"/>
            </a:avLst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5" name="AutoShape 1043"/>
          <p:cNvSpPr>
            <a:spLocks noChangeArrowheads="1"/>
          </p:cNvSpPr>
          <p:nvPr/>
        </p:nvSpPr>
        <p:spPr bwMode="auto">
          <a:xfrm>
            <a:off x="3136900" y="3141663"/>
            <a:ext cx="920750" cy="7921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844550" eaLnBrk="0" hangingPunct="0">
              <a:lnSpc>
                <a:spcPct val="75000"/>
              </a:lnSpc>
            </a:pPr>
            <a:endParaRPr lang="fr-FR" sz="6000">
              <a:latin typeface="MGI Archon" pitchFamily="34" charset="0"/>
            </a:endParaRPr>
          </a:p>
        </p:txBody>
      </p:sp>
      <p:sp>
        <p:nvSpPr>
          <p:cNvPr id="17426" name="Oval 1044"/>
          <p:cNvSpPr>
            <a:spLocks noChangeArrowheads="1"/>
          </p:cNvSpPr>
          <p:nvPr/>
        </p:nvSpPr>
        <p:spPr bwMode="auto">
          <a:xfrm>
            <a:off x="4062413" y="3179763"/>
            <a:ext cx="933450" cy="827087"/>
          </a:xfrm>
          <a:prstGeom prst="ellipse">
            <a:avLst/>
          </a:prstGeom>
          <a:solidFill>
            <a:srgbClr val="000099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844550" eaLnBrk="0" hangingPunct="0"/>
            <a:endParaRPr lang="fr-FR" sz="1500">
              <a:latin typeface="BlocSSK" pitchFamily="2" charset="0"/>
            </a:endParaRPr>
          </a:p>
        </p:txBody>
      </p:sp>
      <p:sp>
        <p:nvSpPr>
          <p:cNvPr id="17427" name="AutoShape 1045"/>
          <p:cNvSpPr>
            <a:spLocks noChangeArrowheads="1"/>
          </p:cNvSpPr>
          <p:nvPr/>
        </p:nvSpPr>
        <p:spPr bwMode="auto">
          <a:xfrm>
            <a:off x="4225925" y="3305175"/>
            <a:ext cx="650875" cy="561975"/>
          </a:xfrm>
          <a:custGeom>
            <a:avLst/>
            <a:gdLst>
              <a:gd name="T0" fmla="*/ 343297988 w 21600"/>
              <a:gd name="T1" fmla="*/ 0 h 21600"/>
              <a:gd name="T2" fmla="*/ 343297988 w 21600"/>
              <a:gd name="T3" fmla="*/ 214117237 h 21600"/>
              <a:gd name="T4" fmla="*/ 76583763 w 21600"/>
              <a:gd name="T5" fmla="*/ 380402509 h 21600"/>
              <a:gd name="T6" fmla="*/ 590996938 w 21600"/>
              <a:gd name="T7" fmla="*/ 10705898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41 h 21600"/>
              <a:gd name="T14" fmla="*/ 17522 w 21600"/>
              <a:gd name="T15" fmla="*/ 881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547" y="0"/>
                </a:lnTo>
                <a:lnTo>
                  <a:pt x="12547" y="3341"/>
                </a:lnTo>
                <a:lnTo>
                  <a:pt x="12427" y="3341"/>
                </a:lnTo>
                <a:cubicBezTo>
                  <a:pt x="5564" y="3341"/>
                  <a:pt x="0" y="7289"/>
                  <a:pt x="0" y="12158"/>
                </a:cubicBezTo>
                <a:lnTo>
                  <a:pt x="0" y="21600"/>
                </a:lnTo>
                <a:lnTo>
                  <a:pt x="5597" y="21600"/>
                </a:lnTo>
                <a:lnTo>
                  <a:pt x="5597" y="12158"/>
                </a:lnTo>
                <a:cubicBezTo>
                  <a:pt x="5597" y="10313"/>
                  <a:pt x="8655" y="8817"/>
                  <a:pt x="12427" y="8817"/>
                </a:cubicBezTo>
                <a:lnTo>
                  <a:pt x="12547" y="8817"/>
                </a:lnTo>
                <a:lnTo>
                  <a:pt x="12547" y="1215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28" name="Text Box 1046"/>
          <p:cNvSpPr txBox="1">
            <a:spLocks noChangeArrowheads="1"/>
          </p:cNvSpPr>
          <p:nvPr/>
        </p:nvSpPr>
        <p:spPr bwMode="auto">
          <a:xfrm>
            <a:off x="3409950" y="3217863"/>
            <a:ext cx="37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4800">
                <a:latin typeface="Arial Black" pitchFamily="34" charset="0"/>
              </a:rPr>
              <a:t>!</a:t>
            </a:r>
          </a:p>
        </p:txBody>
      </p:sp>
      <p:sp>
        <p:nvSpPr>
          <p:cNvPr id="17429" name="WordArt 1047"/>
          <p:cNvSpPr>
            <a:spLocks noChangeArrowheads="1" noChangeShapeType="1" noTextEdit="1"/>
          </p:cNvSpPr>
          <p:nvPr/>
        </p:nvSpPr>
        <p:spPr bwMode="auto">
          <a:xfrm>
            <a:off x="3087688" y="158750"/>
            <a:ext cx="544671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S'orienter après la après la 3</a:t>
            </a:r>
          </a:p>
        </p:txBody>
      </p:sp>
      <p:sp>
        <p:nvSpPr>
          <p:cNvPr id="17430" name="Text Box 1048"/>
          <p:cNvSpPr txBox="1">
            <a:spLocks noChangeArrowheads="1"/>
          </p:cNvSpPr>
          <p:nvPr/>
        </p:nvSpPr>
        <p:spPr bwMode="auto">
          <a:xfrm>
            <a:off x="8462963" y="15875"/>
            <a:ext cx="3095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431" name="AutoShape 105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345613" y="138113"/>
            <a:ext cx="420687" cy="384175"/>
          </a:xfrm>
          <a:prstGeom prst="actionButtonForwardNext">
            <a:avLst/>
          </a:prstGeom>
          <a:gradFill rotWithShape="1">
            <a:gsLst>
              <a:gs pos="0">
                <a:srgbClr val="FFD72F"/>
              </a:gs>
              <a:gs pos="50000">
                <a:srgbClr val="FFFFFF"/>
              </a:gs>
              <a:gs pos="100000">
                <a:srgbClr val="FFD72F"/>
              </a:gs>
            </a:gsLst>
            <a:lin ang="27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20725" y="2478088"/>
            <a:ext cx="9561513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fr-FR" sz="4000" b="1">
                <a:latin typeface="Century Gothic" pitchFamily="34" charset="0"/>
              </a:rPr>
              <a:t>            </a:t>
            </a:r>
            <a:endParaRPr lang="fr-FR" sz="3600" b="1">
              <a:solidFill>
                <a:srgbClr val="000042"/>
              </a:solidFill>
              <a:latin typeface="Century Gothic" pitchFamily="34" charset="0"/>
            </a:endParaRPr>
          </a:p>
          <a:p>
            <a:pPr eaLnBrk="0" hangingPunct="0">
              <a:lnSpc>
                <a:spcPct val="110000"/>
              </a:lnSpc>
            </a:pPr>
            <a:endParaRPr lang="fr-FR" sz="2800" b="1">
              <a:solidFill>
                <a:srgbClr val="CC0000"/>
              </a:solidFill>
              <a:latin typeface="Century Gothic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         3 voies de formation après la 3</a:t>
            </a:r>
            <a:r>
              <a:rPr lang="fr-FR" sz="2800" b="1" baseline="30000">
                <a:solidFill>
                  <a:srgbClr val="CC0000"/>
                </a:solidFill>
                <a:latin typeface="Century Gothic" pitchFamily="34" charset="0"/>
              </a:rPr>
              <a:t>e</a:t>
            </a:r>
          </a:p>
          <a:p>
            <a:pPr eaLnBrk="0" hangingPunct="0">
              <a:lnSpc>
                <a:spcPct val="110000"/>
              </a:lnSpc>
            </a:pPr>
            <a:endParaRPr lang="fr-FR" sz="2800" b="1">
              <a:solidFill>
                <a:srgbClr val="CC0000"/>
              </a:solidFill>
              <a:latin typeface="Century Gothic" pitchFamily="34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         </a:t>
            </a:r>
          </a:p>
          <a:p>
            <a:pPr eaLnBrk="0" hangingPunct="0">
              <a:lnSpc>
                <a:spcPct val="110000"/>
              </a:lnSpc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         3 types de baccalauréat : 3 façons d’étudier  </a:t>
            </a:r>
          </a:p>
        </p:txBody>
      </p:sp>
      <p:sp>
        <p:nvSpPr>
          <p:cNvPr id="1843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5363" y="5087938"/>
            <a:ext cx="490537" cy="360362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8437" name="WordArt 27"/>
          <p:cNvSpPr>
            <a:spLocks noChangeArrowheads="1" noChangeShapeType="1" noTextEdit="1"/>
          </p:cNvSpPr>
          <p:nvPr/>
        </p:nvSpPr>
        <p:spPr bwMode="auto">
          <a:xfrm>
            <a:off x="3044825" y="158750"/>
            <a:ext cx="5446713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S'orienter après la après la 3</a:t>
            </a:r>
          </a:p>
        </p:txBody>
      </p:sp>
      <p:sp>
        <p:nvSpPr>
          <p:cNvPr id="18438" name="Text Box 28"/>
          <p:cNvSpPr txBox="1">
            <a:spLocks noChangeArrowheads="1"/>
          </p:cNvSpPr>
          <p:nvPr/>
        </p:nvSpPr>
        <p:spPr bwMode="auto">
          <a:xfrm>
            <a:off x="8420100" y="15875"/>
            <a:ext cx="3095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439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296400" y="122238"/>
            <a:ext cx="444500" cy="360362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pic>
        <p:nvPicPr>
          <p:cNvPr id="18440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138238"/>
            <a:ext cx="19589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AutoShape 3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93775" y="3695700"/>
            <a:ext cx="490538" cy="360363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8442" name="WordArt 32"/>
          <p:cNvSpPr>
            <a:spLocks noChangeArrowheads="1" noChangeShapeType="1" noTextEdit="1"/>
          </p:cNvSpPr>
          <p:nvPr/>
        </p:nvSpPr>
        <p:spPr bwMode="auto">
          <a:xfrm>
            <a:off x="2601913" y="1857375"/>
            <a:ext cx="28082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000046"/>
                </a:solidFill>
                <a:latin typeface="Century Gothic"/>
              </a:rPr>
              <a:t>Choisir</a:t>
            </a:r>
          </a:p>
        </p:txBody>
      </p:sp>
      <p:sp>
        <p:nvSpPr>
          <p:cNvPr id="18443" name="WordArt 33"/>
          <p:cNvSpPr>
            <a:spLocks noChangeArrowheads="1" noChangeShapeType="1" noTextEdit="1"/>
          </p:cNvSpPr>
          <p:nvPr/>
        </p:nvSpPr>
        <p:spPr bwMode="auto">
          <a:xfrm>
            <a:off x="5672138" y="1857375"/>
            <a:ext cx="33131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une voie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8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0388" y="-300038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1034"/>
          <p:cNvSpPr>
            <a:spLocks noChangeArrowheads="1"/>
          </p:cNvSpPr>
          <p:nvPr/>
        </p:nvSpPr>
        <p:spPr bwMode="auto">
          <a:xfrm>
            <a:off x="138113" y="6169025"/>
            <a:ext cx="9575800" cy="461963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57150">
            <a:solidFill>
              <a:srgbClr val="4D4D4D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>
              <a:lnSpc>
                <a:spcPct val="110000"/>
              </a:lnSpc>
            </a:pPr>
            <a:r>
              <a:rPr lang="fr-FR" sz="2600">
                <a:solidFill>
                  <a:schemeClr val="bg1"/>
                </a:solidFill>
                <a:latin typeface="Arial Black" pitchFamily="34" charset="0"/>
              </a:rPr>
              <a:t>T R O I S I E M E</a:t>
            </a:r>
          </a:p>
        </p:txBody>
      </p:sp>
      <p:sp>
        <p:nvSpPr>
          <p:cNvPr id="19460" name="AutoShape 1035"/>
          <p:cNvSpPr>
            <a:spLocks noChangeArrowheads="1"/>
          </p:cNvSpPr>
          <p:nvPr/>
        </p:nvSpPr>
        <p:spPr bwMode="auto">
          <a:xfrm>
            <a:off x="200025" y="4351338"/>
            <a:ext cx="3146425" cy="1185862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200">
            <a:solidFill>
              <a:srgbClr val="CC0066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3200">
                <a:solidFill>
                  <a:schemeClr val="bg1"/>
                </a:solidFill>
                <a:latin typeface="Impact" pitchFamily="34" charset="0"/>
              </a:rPr>
              <a:t>  SECONDE  GT  </a:t>
            </a:r>
          </a:p>
          <a:p>
            <a:pPr algn="ctr" defTabSz="1058863" eaLnBrk="0" hangingPunct="0"/>
            <a:r>
              <a:rPr lang="fr-FR" sz="1600" b="1">
                <a:solidFill>
                  <a:schemeClr val="bg1"/>
                </a:solidFill>
                <a:latin typeface="Arial Narrow" pitchFamily="34" charset="0"/>
              </a:rPr>
              <a:t>Seconde générale &amp; technologique</a:t>
            </a:r>
          </a:p>
        </p:txBody>
      </p:sp>
      <p:pic>
        <p:nvPicPr>
          <p:cNvPr id="19461" name="Picture 1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8100" y="3757613"/>
            <a:ext cx="9271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5363" y="3757613"/>
            <a:ext cx="9271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1506537" y="5353051"/>
            <a:ext cx="536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0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5006975" y="5357813"/>
            <a:ext cx="536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8104187" y="5357813"/>
            <a:ext cx="5365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050"/>
          <p:cNvSpPr txBox="1">
            <a:spLocks noChangeArrowheads="1"/>
          </p:cNvSpPr>
          <p:nvPr/>
        </p:nvSpPr>
        <p:spPr bwMode="auto">
          <a:xfrm>
            <a:off x="1555750" y="5637213"/>
            <a:ext cx="40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80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467" name="Text Box 1051"/>
          <p:cNvSpPr txBox="1">
            <a:spLocks noChangeArrowheads="1"/>
          </p:cNvSpPr>
          <p:nvPr/>
        </p:nvSpPr>
        <p:spPr bwMode="auto">
          <a:xfrm>
            <a:off x="5075238" y="5637213"/>
            <a:ext cx="40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80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9468" name="Text Box 1053"/>
          <p:cNvSpPr txBox="1">
            <a:spLocks noChangeArrowheads="1"/>
          </p:cNvSpPr>
          <p:nvPr/>
        </p:nvSpPr>
        <p:spPr bwMode="auto">
          <a:xfrm>
            <a:off x="8166100" y="5637213"/>
            <a:ext cx="40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80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9469" name="Text Box 1060"/>
          <p:cNvSpPr txBox="1">
            <a:spLocks noChangeArrowheads="1"/>
          </p:cNvSpPr>
          <p:nvPr/>
        </p:nvSpPr>
        <p:spPr bwMode="auto">
          <a:xfrm>
            <a:off x="566738" y="1847850"/>
            <a:ext cx="2438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800">
                <a:solidFill>
                  <a:srgbClr val="000066"/>
                </a:solidFill>
                <a:latin typeface="Impact" pitchFamily="34" charset="0"/>
              </a:rPr>
              <a:t>BACCALAUREAT</a:t>
            </a:r>
          </a:p>
          <a:p>
            <a:pPr algn="ctr" defTabSz="1058863" eaLnBrk="0" hangingPunct="0">
              <a:lnSpc>
                <a:spcPct val="85000"/>
              </a:lnSpc>
            </a:pPr>
            <a:r>
              <a:rPr lang="fr-FR" sz="2800">
                <a:solidFill>
                  <a:srgbClr val="000066"/>
                </a:solidFill>
                <a:latin typeface="Impact" pitchFamily="34" charset="0"/>
              </a:rPr>
              <a:t>GENERAL</a:t>
            </a:r>
          </a:p>
          <a:p>
            <a:pPr algn="ctr" defTabSz="1058863" eaLnBrk="0" hangingPunct="0">
              <a:lnSpc>
                <a:spcPct val="80000"/>
              </a:lnSpc>
            </a:pPr>
            <a:r>
              <a:rPr lang="fr-FR" sz="2400" b="1">
                <a:solidFill>
                  <a:srgbClr val="1C1C1C"/>
                </a:solidFill>
              </a:rPr>
              <a:t>ou</a:t>
            </a:r>
          </a:p>
          <a:p>
            <a:pPr algn="ctr" defTabSz="1058863" eaLnBrk="0" hangingPunct="0"/>
            <a:r>
              <a:rPr lang="fr-FR" sz="2800">
                <a:solidFill>
                  <a:srgbClr val="800000"/>
                </a:solidFill>
                <a:latin typeface="Impact" pitchFamily="34" charset="0"/>
              </a:rPr>
              <a:t>BACCALAUREAT</a:t>
            </a:r>
          </a:p>
          <a:p>
            <a:pPr algn="ctr" defTabSz="1058863" eaLnBrk="0" hangingPunct="0">
              <a:lnSpc>
                <a:spcPct val="85000"/>
              </a:lnSpc>
            </a:pPr>
            <a:r>
              <a:rPr lang="fr-FR" sz="2800">
                <a:solidFill>
                  <a:srgbClr val="800000"/>
                </a:solidFill>
                <a:latin typeface="Impact" pitchFamily="34" charset="0"/>
              </a:rPr>
              <a:t>TECHNOLOGIQUE</a:t>
            </a:r>
          </a:p>
        </p:txBody>
      </p:sp>
      <p:sp>
        <p:nvSpPr>
          <p:cNvPr id="19470" name="Text Box 1062"/>
          <p:cNvSpPr txBox="1">
            <a:spLocks noChangeArrowheads="1"/>
          </p:cNvSpPr>
          <p:nvPr/>
        </p:nvSpPr>
        <p:spPr bwMode="auto">
          <a:xfrm>
            <a:off x="4106863" y="2232025"/>
            <a:ext cx="23733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2800">
                <a:solidFill>
                  <a:srgbClr val="008000"/>
                </a:solidFill>
                <a:latin typeface="Impact" pitchFamily="34" charset="0"/>
              </a:rPr>
              <a:t>BACCALAUREAT</a:t>
            </a:r>
          </a:p>
          <a:p>
            <a:pPr algn="ctr" defTabSz="1058863" eaLnBrk="0" hangingPunct="0"/>
            <a:r>
              <a:rPr lang="fr-FR" sz="2800">
                <a:solidFill>
                  <a:srgbClr val="008000"/>
                </a:solidFill>
                <a:latin typeface="Impact" pitchFamily="34" charset="0"/>
              </a:rPr>
              <a:t>PROFESSIONNEL</a:t>
            </a:r>
          </a:p>
        </p:txBody>
      </p:sp>
      <p:sp>
        <p:nvSpPr>
          <p:cNvPr id="19471" name="Text Box 1064"/>
          <p:cNvSpPr txBox="1">
            <a:spLocks noChangeArrowheads="1"/>
          </p:cNvSpPr>
          <p:nvPr/>
        </p:nvSpPr>
        <p:spPr bwMode="auto">
          <a:xfrm>
            <a:off x="7532688" y="2181225"/>
            <a:ext cx="16986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/>
            <a:r>
              <a:rPr lang="fr-FR" sz="3200">
                <a:solidFill>
                  <a:srgbClr val="008000"/>
                </a:solidFill>
                <a:latin typeface="Impact" pitchFamily="34" charset="0"/>
              </a:rPr>
              <a:t>C.A.P.</a:t>
            </a:r>
          </a:p>
          <a:p>
            <a:pPr algn="ctr" defTabSz="1058863" eaLnBrk="0" hangingPunct="0">
              <a:lnSpc>
                <a:spcPct val="85000"/>
              </a:lnSpc>
            </a:pPr>
            <a:r>
              <a:rPr lang="fr-FR" sz="1400" b="1">
                <a:latin typeface="Century Gothic" pitchFamily="34" charset="0"/>
              </a:rPr>
              <a:t>CERTIFICAT</a:t>
            </a:r>
          </a:p>
          <a:p>
            <a:pPr algn="ctr" defTabSz="1058863" eaLnBrk="0" hangingPunct="0">
              <a:lnSpc>
                <a:spcPct val="85000"/>
              </a:lnSpc>
            </a:pPr>
            <a:r>
              <a:rPr lang="fr-FR" sz="1400" b="1">
                <a:latin typeface="Century Gothic" pitchFamily="34" charset="0"/>
              </a:rPr>
              <a:t>D’APTITUDE</a:t>
            </a:r>
          </a:p>
          <a:p>
            <a:pPr algn="ctr" defTabSz="1058863" eaLnBrk="0" hangingPunct="0"/>
            <a:r>
              <a:rPr lang="fr-FR" sz="1400" b="1">
                <a:latin typeface="Century Gothic" pitchFamily="34" charset="0"/>
              </a:rPr>
              <a:t>PROFESSIONNELLE</a:t>
            </a:r>
          </a:p>
        </p:txBody>
      </p:sp>
      <p:pic>
        <p:nvPicPr>
          <p:cNvPr id="19472" name="Picture 10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0" y="3757613"/>
            <a:ext cx="9271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AutoShape 1033"/>
          <p:cNvSpPr>
            <a:spLocks noChangeArrowheads="1"/>
          </p:cNvSpPr>
          <p:nvPr/>
        </p:nvSpPr>
        <p:spPr bwMode="auto">
          <a:xfrm>
            <a:off x="3689350" y="4351338"/>
            <a:ext cx="3175000" cy="11874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3200">
                <a:solidFill>
                  <a:schemeClr val="bg1"/>
                </a:solidFill>
                <a:latin typeface="Impact" pitchFamily="34" charset="0"/>
              </a:rPr>
              <a:t>SECONDE PRO</a:t>
            </a:r>
          </a:p>
          <a:p>
            <a:pPr algn="ctr" defTabSz="1058863" eaLnBrk="0" hangingPunct="0"/>
            <a:r>
              <a:rPr lang="fr-FR" sz="1600" b="1">
                <a:solidFill>
                  <a:schemeClr val="bg1"/>
                </a:solidFill>
                <a:latin typeface="Arial Narrow" pitchFamily="34" charset="0"/>
              </a:rPr>
              <a:t>Seconde professionnelle</a:t>
            </a:r>
          </a:p>
        </p:txBody>
      </p:sp>
      <p:sp>
        <p:nvSpPr>
          <p:cNvPr id="19474" name="AutoShape 1048"/>
          <p:cNvSpPr>
            <a:spLocks noChangeArrowheads="1"/>
          </p:cNvSpPr>
          <p:nvPr/>
        </p:nvSpPr>
        <p:spPr bwMode="auto">
          <a:xfrm>
            <a:off x="7213600" y="4351338"/>
            <a:ext cx="2303463" cy="11747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76200">
            <a:solidFill>
              <a:srgbClr val="008000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2800">
                <a:solidFill>
                  <a:srgbClr val="003300"/>
                </a:solidFill>
                <a:latin typeface="Impact" pitchFamily="34" charset="0"/>
              </a:rPr>
              <a:t>1</a:t>
            </a:r>
            <a:r>
              <a:rPr lang="fr-FR" sz="2800" baseline="30000">
                <a:solidFill>
                  <a:srgbClr val="003300"/>
                </a:solidFill>
                <a:latin typeface="Impact" pitchFamily="34" charset="0"/>
              </a:rPr>
              <a:t>ère</a:t>
            </a:r>
            <a:r>
              <a:rPr lang="fr-FR" sz="2800">
                <a:solidFill>
                  <a:srgbClr val="003300"/>
                </a:solidFill>
                <a:latin typeface="Impact" pitchFamily="34" charset="0"/>
              </a:rPr>
              <a:t> année</a:t>
            </a:r>
          </a:p>
          <a:p>
            <a:pPr algn="ctr" defTabSz="1058863" eaLnBrk="0" hangingPunct="0"/>
            <a:r>
              <a:rPr lang="fr-FR" sz="2800">
                <a:solidFill>
                  <a:srgbClr val="003300"/>
                </a:solidFill>
                <a:latin typeface="Impact" pitchFamily="34" charset="0"/>
              </a:rPr>
              <a:t>CAP</a:t>
            </a:r>
          </a:p>
        </p:txBody>
      </p:sp>
      <p:sp>
        <p:nvSpPr>
          <p:cNvPr id="19475" name="Text Box 1078"/>
          <p:cNvSpPr txBox="1">
            <a:spLocks noChangeArrowheads="1"/>
          </p:cNvSpPr>
          <p:nvPr/>
        </p:nvSpPr>
        <p:spPr bwMode="auto">
          <a:xfrm>
            <a:off x="7005638" y="1131888"/>
            <a:ext cx="278923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sz="2400" b="1">
                <a:solidFill>
                  <a:srgbClr val="0000CC"/>
                </a:solidFill>
                <a:latin typeface="Century Gothic" pitchFamily="34" charset="0"/>
              </a:rPr>
              <a:t>Parcours en 2 ans</a:t>
            </a:r>
          </a:p>
        </p:txBody>
      </p:sp>
      <p:sp>
        <p:nvSpPr>
          <p:cNvPr id="19476" name="Text Box 1079"/>
          <p:cNvSpPr txBox="1">
            <a:spLocks noChangeArrowheads="1"/>
          </p:cNvSpPr>
          <p:nvPr/>
        </p:nvSpPr>
        <p:spPr bwMode="auto">
          <a:xfrm>
            <a:off x="3867150" y="1125538"/>
            <a:ext cx="2789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sz="2400" b="1">
                <a:solidFill>
                  <a:srgbClr val="0000CC"/>
                </a:solidFill>
                <a:latin typeface="Century Gothic" pitchFamily="34" charset="0"/>
              </a:rPr>
              <a:t>Parcours en 3 ans</a:t>
            </a:r>
          </a:p>
        </p:txBody>
      </p:sp>
      <p:sp>
        <p:nvSpPr>
          <p:cNvPr id="19477" name="Text Box 1080"/>
          <p:cNvSpPr txBox="1">
            <a:spLocks noChangeArrowheads="1"/>
          </p:cNvSpPr>
          <p:nvPr/>
        </p:nvSpPr>
        <p:spPr bwMode="auto">
          <a:xfrm>
            <a:off x="409575" y="1125538"/>
            <a:ext cx="27892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726" tIns="41363" rIns="82726" bIns="41363">
            <a:spAutoFit/>
          </a:bodyPr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sz="2400" b="1">
                <a:solidFill>
                  <a:srgbClr val="0000CC"/>
                </a:solidFill>
                <a:latin typeface="Century Gothic" pitchFamily="34" charset="0"/>
              </a:rPr>
              <a:t>Parcours en 3 ans</a:t>
            </a:r>
          </a:p>
        </p:txBody>
      </p:sp>
      <p:sp>
        <p:nvSpPr>
          <p:cNvPr id="19478" name="AutoShape 1081"/>
          <p:cNvSpPr>
            <a:spLocks noChangeArrowheads="1"/>
          </p:cNvSpPr>
          <p:nvPr/>
        </p:nvSpPr>
        <p:spPr bwMode="auto">
          <a:xfrm>
            <a:off x="300038" y="1135063"/>
            <a:ext cx="2952750" cy="4318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79" name="AutoShape 1082"/>
          <p:cNvSpPr>
            <a:spLocks noChangeArrowheads="1"/>
          </p:cNvSpPr>
          <p:nvPr/>
        </p:nvSpPr>
        <p:spPr bwMode="auto">
          <a:xfrm>
            <a:off x="3741738" y="1135063"/>
            <a:ext cx="2952750" cy="4318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0" name="AutoShape 1083"/>
          <p:cNvSpPr>
            <a:spLocks noChangeArrowheads="1"/>
          </p:cNvSpPr>
          <p:nvPr/>
        </p:nvSpPr>
        <p:spPr bwMode="auto">
          <a:xfrm>
            <a:off x="6883400" y="1135063"/>
            <a:ext cx="2952750" cy="4318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00C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81" name="WordArt 1084"/>
          <p:cNvSpPr>
            <a:spLocks noChangeArrowheads="1" noChangeShapeType="1" noTextEdit="1"/>
          </p:cNvSpPr>
          <p:nvPr/>
        </p:nvSpPr>
        <p:spPr bwMode="auto">
          <a:xfrm>
            <a:off x="4305300" y="188913"/>
            <a:ext cx="3455988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Choisir une voie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8138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3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9358313" y="147638"/>
            <a:ext cx="444500" cy="360362"/>
          </a:xfrm>
          <a:prstGeom prst="actionButtonForwardNext">
            <a:avLst/>
          </a:prstGeom>
          <a:gradFill rotWithShape="1">
            <a:gsLst>
              <a:gs pos="0">
                <a:srgbClr val="FFCC00"/>
              </a:gs>
              <a:gs pos="50000">
                <a:srgbClr val="FFFFFF"/>
              </a:gs>
              <a:gs pos="100000">
                <a:srgbClr val="FFCC00"/>
              </a:gs>
            </a:gsLst>
            <a:lin ang="2700000" scaled="1"/>
          </a:gra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0484" name="WordArt 8"/>
          <p:cNvSpPr>
            <a:spLocks noChangeArrowheads="1" noChangeShapeType="1" noTextEdit="1"/>
          </p:cNvSpPr>
          <p:nvPr/>
        </p:nvSpPr>
        <p:spPr bwMode="auto">
          <a:xfrm>
            <a:off x="415925" y="1412875"/>
            <a:ext cx="91455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2225">
                  <a:noFill/>
                  <a:round/>
                  <a:headEnd/>
                  <a:tailEnd/>
                </a:ln>
                <a:solidFill>
                  <a:srgbClr val="5F5F5F"/>
                </a:solidFill>
                <a:latin typeface="Century Gothic"/>
              </a:rPr>
              <a:t>QUALIFICATION PROFESSIONNELLE validée par un DIPLÔME PROFESSIONNEL</a:t>
            </a:r>
          </a:p>
        </p:txBody>
      </p:sp>
      <p:sp>
        <p:nvSpPr>
          <p:cNvPr id="20485" name="AutoShape 9"/>
          <p:cNvSpPr>
            <a:spLocks noChangeArrowheads="1"/>
          </p:cNvSpPr>
          <p:nvPr/>
        </p:nvSpPr>
        <p:spPr bwMode="auto">
          <a:xfrm>
            <a:off x="109538" y="2297113"/>
            <a:ext cx="2395537" cy="1160462"/>
          </a:xfrm>
          <a:prstGeom prst="roundRect">
            <a:avLst>
              <a:gd name="adj" fmla="val 16667"/>
            </a:avLst>
          </a:prstGeom>
          <a:solidFill>
            <a:srgbClr val="AFAFEB">
              <a:alpha val="59999"/>
            </a:srgbClr>
          </a:solidFill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0018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0018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0018"/>
              </a:solidFill>
            </a:endParaRPr>
          </a:p>
        </p:txBody>
      </p:sp>
      <p:sp>
        <p:nvSpPr>
          <p:cNvPr id="20486" name="AutoShape 10"/>
          <p:cNvSpPr>
            <a:spLocks noChangeArrowheads="1"/>
          </p:cNvSpPr>
          <p:nvPr/>
        </p:nvSpPr>
        <p:spPr bwMode="auto">
          <a:xfrm>
            <a:off x="3095625" y="2286000"/>
            <a:ext cx="2522538" cy="1160463"/>
          </a:xfrm>
          <a:prstGeom prst="roundRect">
            <a:avLst>
              <a:gd name="adj" fmla="val 16667"/>
            </a:avLst>
          </a:prstGeom>
          <a:solidFill>
            <a:srgbClr val="FF7979">
              <a:alpha val="59999"/>
            </a:srgbClr>
          </a:solidFill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220000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220000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220000"/>
              </a:solidFill>
            </a:endParaRPr>
          </a:p>
        </p:txBody>
      </p:sp>
      <p:sp>
        <p:nvSpPr>
          <p:cNvPr id="20487" name="WordArt 11"/>
          <p:cNvSpPr>
            <a:spLocks noChangeArrowheads="1" noChangeShapeType="1" noTextEdit="1"/>
          </p:cNvSpPr>
          <p:nvPr/>
        </p:nvSpPr>
        <p:spPr bwMode="auto">
          <a:xfrm>
            <a:off x="273050" y="765175"/>
            <a:ext cx="93599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2222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Century Gothic"/>
              </a:rPr>
              <a:t>INSERTION PROFESSIONNELLE RÉUSSIE</a:t>
            </a:r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6646863" y="2581275"/>
            <a:ext cx="276225" cy="381000"/>
          </a:xfrm>
          <a:prstGeom prst="upArrow">
            <a:avLst>
              <a:gd name="adj1" fmla="val 17102"/>
              <a:gd name="adj2" fmla="val 5068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263525" y="6081713"/>
            <a:ext cx="4440238" cy="660400"/>
          </a:xfrm>
          <a:prstGeom prst="roundRect">
            <a:avLst>
              <a:gd name="adj" fmla="val 16667"/>
            </a:avLst>
          </a:prstGeom>
          <a:solidFill>
            <a:srgbClr val="660033"/>
          </a:solidFill>
          <a:ln w="76200">
            <a:solidFill>
              <a:srgbClr val="A80054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3200">
                <a:solidFill>
                  <a:schemeClr val="bg1"/>
                </a:solidFill>
                <a:latin typeface="Impact" pitchFamily="34" charset="0"/>
              </a:rPr>
              <a:t>  S E C O N D E    G T  </a:t>
            </a:r>
            <a:endParaRPr lang="fr-FR" sz="16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90" name="AutoShape 14"/>
          <p:cNvSpPr>
            <a:spLocks noChangeArrowheads="1"/>
          </p:cNvSpPr>
          <p:nvPr/>
        </p:nvSpPr>
        <p:spPr bwMode="auto">
          <a:xfrm>
            <a:off x="4862513" y="6073775"/>
            <a:ext cx="790575" cy="668338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76200">
            <a:solidFill>
              <a:srgbClr val="CC0000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2000">
                <a:solidFill>
                  <a:schemeClr val="bg1"/>
                </a:solidFill>
                <a:latin typeface="Impact" pitchFamily="34" charset="0"/>
              </a:rPr>
              <a:t>2</a:t>
            </a:r>
            <a:r>
              <a:rPr lang="fr-FR" sz="2000" baseline="30000">
                <a:solidFill>
                  <a:schemeClr val="bg1"/>
                </a:solidFill>
                <a:latin typeface="Impact" pitchFamily="34" charset="0"/>
              </a:rPr>
              <a:t>nde</a:t>
            </a:r>
            <a:r>
              <a:rPr lang="fr-FR" sz="2000">
                <a:solidFill>
                  <a:schemeClr val="bg1"/>
                </a:solidFill>
                <a:latin typeface="Impact" pitchFamily="34" charset="0"/>
              </a:rPr>
              <a:t> </a:t>
            </a:r>
          </a:p>
          <a:p>
            <a:pPr algn="ctr" defTabSz="1058863" eaLnBrk="0" hangingPunct="0">
              <a:lnSpc>
                <a:spcPct val="110000"/>
              </a:lnSpc>
            </a:pPr>
            <a:r>
              <a:rPr lang="fr-FR" sz="1100">
                <a:solidFill>
                  <a:schemeClr val="bg1"/>
                </a:solidFill>
                <a:latin typeface="Impact" pitchFamily="34" charset="0"/>
              </a:rPr>
              <a:t>spécifique</a:t>
            </a:r>
            <a:endParaRPr lang="fr-FR" sz="11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6402388" y="6059488"/>
            <a:ext cx="2339975" cy="6826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76200">
            <a:solidFill>
              <a:srgbClr val="33CC33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/>
            <a:r>
              <a:rPr lang="fr-FR" sz="2800">
                <a:solidFill>
                  <a:schemeClr val="bg1"/>
                </a:solidFill>
                <a:latin typeface="Impact" pitchFamily="34" charset="0"/>
              </a:rPr>
              <a:t>SECONDE  PRO</a:t>
            </a:r>
            <a:endParaRPr lang="fr-FR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4550" y="5302250"/>
            <a:ext cx="9350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AutoShape 17"/>
          <p:cNvSpPr>
            <a:spLocks noChangeArrowheads="1"/>
          </p:cNvSpPr>
          <p:nvPr/>
        </p:nvSpPr>
        <p:spPr bwMode="auto">
          <a:xfrm>
            <a:off x="8878888" y="6045200"/>
            <a:ext cx="792162" cy="69691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57150">
            <a:solidFill>
              <a:srgbClr val="33CC33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CAP1</a:t>
            </a:r>
          </a:p>
        </p:txBody>
      </p:sp>
      <p:sp>
        <p:nvSpPr>
          <p:cNvPr id="692242" name="Oval 18"/>
          <p:cNvSpPr>
            <a:spLocks noChangeArrowheads="1"/>
          </p:cNvSpPr>
          <p:nvPr/>
        </p:nvSpPr>
        <p:spPr bwMode="auto">
          <a:xfrm>
            <a:off x="311150" y="4221163"/>
            <a:ext cx="1995488" cy="1008062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fr-FR" sz="2800">
                <a:solidFill>
                  <a:schemeClr val="bg1"/>
                </a:solidFill>
                <a:latin typeface="Impact" pitchFamily="34" charset="0"/>
              </a:rPr>
              <a:t>BAC</a:t>
            </a:r>
          </a:p>
          <a:p>
            <a:pPr algn="ctr" eaLnBrk="0" hangingPunct="0">
              <a:lnSpc>
                <a:spcPct val="85000"/>
              </a:lnSpc>
              <a:defRPr/>
            </a:pPr>
            <a:r>
              <a:rPr lang="fr-FR" sz="2800">
                <a:solidFill>
                  <a:schemeClr val="bg1"/>
                </a:solidFill>
                <a:latin typeface="Impact" pitchFamily="34" charset="0"/>
                <a:cs typeface="Arial" charset="0"/>
              </a:rPr>
              <a:t>GENERAL</a:t>
            </a:r>
          </a:p>
          <a:p>
            <a:pPr algn="ctr" eaLnBrk="0" hangingPunct="0">
              <a:lnSpc>
                <a:spcPct val="15000"/>
              </a:lnSpc>
              <a:defRPr/>
            </a:pPr>
            <a:endParaRPr lang="fr-FR" sz="3200" b="1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92243" name="Oval 19"/>
          <p:cNvSpPr>
            <a:spLocks noChangeArrowheads="1"/>
          </p:cNvSpPr>
          <p:nvPr/>
        </p:nvSpPr>
        <p:spPr bwMode="auto">
          <a:xfrm>
            <a:off x="2970213" y="4221163"/>
            <a:ext cx="2719387" cy="1008062"/>
          </a:xfrm>
          <a:prstGeom prst="ellipse">
            <a:avLst/>
          </a:prstGeom>
          <a:solidFill>
            <a:srgbClr val="800000"/>
          </a:solidFill>
          <a:ln w="76200">
            <a:solidFill>
              <a:srgbClr val="CC0000"/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25000"/>
              </a:lnSpc>
              <a:defRPr/>
            </a:pPr>
            <a:endParaRPr lang="fr-FR" sz="800">
              <a:solidFill>
                <a:schemeClr val="bg1"/>
              </a:solidFill>
              <a:latin typeface="Impact" pitchFamily="34" charset="0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fr-FR" sz="2800">
                <a:solidFill>
                  <a:schemeClr val="bg1"/>
                </a:solidFill>
                <a:latin typeface="Impact" pitchFamily="34" charset="0"/>
              </a:rPr>
              <a:t>BAC  </a:t>
            </a:r>
            <a:r>
              <a:rPr lang="fr-FR" sz="2800">
                <a:solidFill>
                  <a:schemeClr val="bg1"/>
                </a:solidFill>
                <a:latin typeface="Impact" pitchFamily="34" charset="0"/>
                <a:cs typeface="Arial" charset="0"/>
              </a:rPr>
              <a:t>TECHNO</a:t>
            </a:r>
          </a:p>
          <a:p>
            <a:pPr algn="ctr" eaLnBrk="0" hangingPunct="0">
              <a:lnSpc>
                <a:spcPct val="75000"/>
              </a:lnSpc>
              <a:defRPr/>
            </a:pPr>
            <a:r>
              <a:rPr lang="fr-FR" sz="1400">
                <a:solidFill>
                  <a:schemeClr val="bg1"/>
                </a:solidFill>
                <a:latin typeface="Impact" pitchFamily="34" charset="0"/>
                <a:cs typeface="Arial" charset="0"/>
              </a:rPr>
              <a:t>ou BREVET DE TECHNICIEN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fr-FR" sz="1400">
              <a:solidFill>
                <a:schemeClr val="bg1"/>
              </a:solidFill>
              <a:latin typeface="Impact" pitchFamily="34" charset="0"/>
              <a:cs typeface="Arial" charset="0"/>
            </a:endParaRPr>
          </a:p>
        </p:txBody>
      </p:sp>
      <p:sp>
        <p:nvSpPr>
          <p:cNvPr id="692244" name="Oval 20"/>
          <p:cNvSpPr>
            <a:spLocks noChangeArrowheads="1"/>
          </p:cNvSpPr>
          <p:nvPr/>
        </p:nvSpPr>
        <p:spPr bwMode="auto">
          <a:xfrm>
            <a:off x="6413500" y="4221163"/>
            <a:ext cx="2305050" cy="1008062"/>
          </a:xfrm>
          <a:prstGeom prst="ellipse">
            <a:avLst/>
          </a:prstGeom>
          <a:solidFill>
            <a:srgbClr val="008000"/>
          </a:solidFill>
          <a:ln w="76200">
            <a:solidFill>
              <a:srgbClr val="33CC33"/>
            </a:solidFill>
            <a:round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3200">
                <a:solidFill>
                  <a:schemeClr val="bg1"/>
                </a:solidFill>
                <a:latin typeface="Impact" pitchFamily="34" charset="0"/>
              </a:rPr>
              <a:t>BAC </a:t>
            </a:r>
            <a:r>
              <a:rPr lang="fr-FR" sz="3200">
                <a:solidFill>
                  <a:schemeClr val="bg1"/>
                </a:solidFill>
                <a:latin typeface="Impact" pitchFamily="34" charset="0"/>
                <a:cs typeface="Arial" charset="0"/>
              </a:rPr>
              <a:t>PRO</a:t>
            </a:r>
          </a:p>
        </p:txBody>
      </p:sp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2313" y="5307013"/>
            <a:ext cx="9350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5200" y="5302250"/>
            <a:ext cx="9350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AutoShape 23"/>
          <p:cNvSpPr>
            <a:spLocks noChangeArrowheads="1"/>
          </p:cNvSpPr>
          <p:nvPr/>
        </p:nvSpPr>
        <p:spPr bwMode="auto">
          <a:xfrm>
            <a:off x="8878888" y="5253038"/>
            <a:ext cx="792162" cy="69691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57150">
            <a:solidFill>
              <a:srgbClr val="33CC33"/>
            </a:solidFill>
            <a:round/>
            <a:headEnd/>
            <a:tailEnd/>
          </a:ln>
        </p:spPr>
        <p:txBody>
          <a:bodyPr wrap="none" lIns="105869" tIns="52935" rIns="105869" bIns="52935" anchor="ctr"/>
          <a:lstStyle/>
          <a:p>
            <a:pPr algn="ctr" defTabSz="1058863" eaLnBrk="0" hangingPunct="0">
              <a:lnSpc>
                <a:spcPct val="90000"/>
              </a:lnSpc>
            </a:pPr>
            <a:r>
              <a:rPr lang="fr-FR" sz="2400">
                <a:solidFill>
                  <a:schemeClr val="bg1"/>
                </a:solidFill>
                <a:latin typeface="Impact" pitchFamily="34" charset="0"/>
              </a:rPr>
              <a:t>CAP2</a:t>
            </a:r>
          </a:p>
        </p:txBody>
      </p:sp>
      <p:pic>
        <p:nvPicPr>
          <p:cNvPr id="20500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5650" y="5314950"/>
            <a:ext cx="93503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1" name="AutoShape 25"/>
          <p:cNvSpPr>
            <a:spLocks noChangeArrowheads="1"/>
          </p:cNvSpPr>
          <p:nvPr/>
        </p:nvSpPr>
        <p:spPr bwMode="auto">
          <a:xfrm>
            <a:off x="6143625" y="2297113"/>
            <a:ext cx="3640138" cy="1160462"/>
          </a:xfrm>
          <a:prstGeom prst="roundRect">
            <a:avLst>
              <a:gd name="adj" fmla="val 16667"/>
            </a:avLst>
          </a:prstGeom>
          <a:solidFill>
            <a:srgbClr val="A0E8A0">
              <a:alpha val="59999"/>
            </a:srgbClr>
          </a:solidFill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1400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1400"/>
              </a:solidFill>
            </a:endParaRPr>
          </a:p>
          <a:p>
            <a:pPr algn="ctr" defTabSz="1058863" eaLnBrk="0" hangingPunct="0">
              <a:lnSpc>
                <a:spcPct val="95000"/>
              </a:lnSpc>
            </a:pPr>
            <a:endParaRPr lang="fr-FR" sz="2200" b="1">
              <a:solidFill>
                <a:srgbClr val="001400"/>
              </a:solidFill>
            </a:endParaRPr>
          </a:p>
        </p:txBody>
      </p:sp>
      <p:pic>
        <p:nvPicPr>
          <p:cNvPr id="20502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9788" y="3502025"/>
            <a:ext cx="93503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5563" y="3506788"/>
            <a:ext cx="9350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8188" y="3514725"/>
            <a:ext cx="93503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0" y="35718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0" y="4217988"/>
            <a:ext cx="431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0" y="4867275"/>
            <a:ext cx="4318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2663" y="1773238"/>
            <a:ext cx="663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8438" y="1778000"/>
            <a:ext cx="663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825" y="1785938"/>
            <a:ext cx="663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1" name="AutoShape 35"/>
          <p:cNvSpPr>
            <a:spLocks noChangeArrowheads="1"/>
          </p:cNvSpPr>
          <p:nvPr/>
        </p:nvSpPr>
        <p:spPr bwMode="auto">
          <a:xfrm>
            <a:off x="131763" y="2276475"/>
            <a:ext cx="2398712" cy="1552575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>
              <a:lnSpc>
                <a:spcPct val="95000"/>
              </a:lnSpc>
            </a:pPr>
            <a:r>
              <a:rPr lang="fr-FR" sz="2200" b="1">
                <a:solidFill>
                  <a:srgbClr val="000018"/>
                </a:solidFill>
              </a:rPr>
              <a:t>Études longues</a:t>
            </a:r>
          </a:p>
          <a:p>
            <a:pPr algn="ctr" defTabSz="1058863" eaLnBrk="0" hangingPunct="0"/>
            <a:r>
              <a:rPr lang="fr-FR" sz="2400" b="1">
                <a:solidFill>
                  <a:srgbClr val="000018"/>
                </a:solidFill>
                <a:latin typeface="Century Gothic" pitchFamily="34" charset="0"/>
              </a:rPr>
              <a:t>BAC + 5 ans</a:t>
            </a:r>
          </a:p>
          <a:p>
            <a:pPr algn="ctr" defTabSz="1058863" eaLnBrk="0" hangingPunct="0"/>
            <a:r>
              <a:rPr lang="fr-FR" sz="2000" b="1">
                <a:solidFill>
                  <a:srgbClr val="000018"/>
                </a:solidFill>
              </a:rPr>
              <a:t>majoritairement</a:t>
            </a:r>
          </a:p>
        </p:txBody>
      </p:sp>
      <p:sp>
        <p:nvSpPr>
          <p:cNvPr id="20512" name="AutoShape 36"/>
          <p:cNvSpPr>
            <a:spLocks noChangeArrowheads="1"/>
          </p:cNvSpPr>
          <p:nvPr/>
        </p:nvSpPr>
        <p:spPr bwMode="auto">
          <a:xfrm>
            <a:off x="2952750" y="2281238"/>
            <a:ext cx="2640013" cy="125095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/>
            <a:r>
              <a:rPr lang="fr-FR" sz="2400" b="1">
                <a:solidFill>
                  <a:srgbClr val="220000"/>
                </a:solidFill>
                <a:latin typeface="Century Gothic" pitchFamily="34" charset="0"/>
              </a:rPr>
              <a:t>BAC + 2/3 ans (BTS/DUT) </a:t>
            </a:r>
            <a:r>
              <a:rPr lang="fr-FR" sz="2000" b="1">
                <a:solidFill>
                  <a:srgbClr val="220000"/>
                </a:solidFill>
              </a:rPr>
              <a:t>ou université (bac +5)</a:t>
            </a:r>
          </a:p>
        </p:txBody>
      </p:sp>
      <p:sp>
        <p:nvSpPr>
          <p:cNvPr id="20513" name="AutoShape 37"/>
          <p:cNvSpPr>
            <a:spLocks noChangeArrowheads="1"/>
          </p:cNvSpPr>
          <p:nvPr/>
        </p:nvSpPr>
        <p:spPr bwMode="auto">
          <a:xfrm>
            <a:off x="6140450" y="2276475"/>
            <a:ext cx="3643313" cy="1212850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pPr algn="ctr" defTabSz="1058863" eaLnBrk="0" hangingPunct="0">
              <a:lnSpc>
                <a:spcPct val="95000"/>
              </a:lnSpc>
            </a:pPr>
            <a:r>
              <a:rPr lang="fr-FR" sz="2200" b="1">
                <a:solidFill>
                  <a:srgbClr val="001400"/>
                </a:solidFill>
              </a:rPr>
              <a:t>BTS (BAC + 2) ou Insertion professionnelle</a:t>
            </a:r>
          </a:p>
          <a:p>
            <a:pPr algn="ctr" defTabSz="1058863" eaLnBrk="0" hangingPunct="0"/>
            <a:r>
              <a:rPr lang="fr-FR" sz="2400" b="1">
                <a:solidFill>
                  <a:srgbClr val="001400"/>
                </a:solidFill>
                <a:latin typeface="Century Gothic" pitchFamily="34" charset="0"/>
              </a:rPr>
              <a:t>immédiate </a:t>
            </a:r>
          </a:p>
        </p:txBody>
      </p:sp>
      <p:sp>
        <p:nvSpPr>
          <p:cNvPr id="20514" name="WordArt 38"/>
          <p:cNvSpPr>
            <a:spLocks noChangeArrowheads="1" noChangeShapeType="1" noTextEdit="1"/>
          </p:cNvSpPr>
          <p:nvPr/>
        </p:nvSpPr>
        <p:spPr bwMode="auto">
          <a:xfrm>
            <a:off x="3167063" y="217488"/>
            <a:ext cx="540067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Objectif : qualification professionnelle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6550" y="-304800"/>
            <a:ext cx="10656888" cy="7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2841625" y="1700213"/>
            <a:ext cx="63595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noFill/>
                  <a:round/>
                  <a:headEnd/>
                  <a:tailEnd/>
                </a:ln>
                <a:solidFill>
                  <a:srgbClr val="006699"/>
                </a:solidFill>
                <a:latin typeface="Arial Black"/>
              </a:rPr>
              <a:t>3 types de baccalauréat</a:t>
            </a:r>
          </a:p>
        </p:txBody>
      </p:sp>
      <p:pic>
        <p:nvPicPr>
          <p:cNvPr id="21508" name="Picture 6" descr="j039122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3625" y="1412875"/>
            <a:ext cx="1223963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743325" y="2451100"/>
            <a:ext cx="57451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sz="3200" b="1">
                <a:solidFill>
                  <a:srgbClr val="003300"/>
                </a:solidFill>
              </a:rPr>
              <a:t> </a:t>
            </a:r>
            <a:r>
              <a:rPr lang="fr-FR" sz="3200" b="1"/>
              <a:t>3 façons d’étudier 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sz="3200" b="1"/>
              <a:t> 3 façons de vivre l’école</a:t>
            </a:r>
          </a:p>
          <a:p>
            <a:pPr eaLnBrk="0" hangingPunct="0">
              <a:lnSpc>
                <a:spcPct val="150000"/>
              </a:lnSpc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fr-FR" sz="3200" b="1"/>
              <a:t> 3 façons d’être élève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7263" y="2673350"/>
            <a:ext cx="27781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7263" y="3376613"/>
            <a:ext cx="277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2663" y="4116388"/>
            <a:ext cx="277812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209675" y="5729288"/>
            <a:ext cx="673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3200" b="1"/>
              <a:t>en fonction de</a:t>
            </a:r>
            <a:r>
              <a:rPr lang="fr-FR" sz="3200" b="1">
                <a:solidFill>
                  <a:srgbClr val="220000"/>
                </a:solidFill>
              </a:rPr>
              <a:t> </a:t>
            </a:r>
            <a:r>
              <a:rPr lang="fr-FR" sz="3200" b="1">
                <a:solidFill>
                  <a:srgbClr val="CC0000"/>
                </a:solidFill>
              </a:rPr>
              <a:t>l’élève</a:t>
            </a:r>
            <a:r>
              <a:rPr lang="fr-FR" sz="3200" b="1">
                <a:solidFill>
                  <a:srgbClr val="220000"/>
                </a:solidFill>
              </a:rPr>
              <a:t> </a:t>
            </a:r>
            <a:r>
              <a:rPr lang="fr-FR" sz="3200" b="1"/>
              <a:t>que l’on est</a:t>
            </a:r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>
            <a:off x="4211638" y="6234113"/>
            <a:ext cx="12239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lIns="82726" tIns="41363" rIns="82726" bIns="41363">
            <a:spAutoFit/>
          </a:bodyPr>
          <a:lstStyle/>
          <a:p>
            <a:endParaRPr lang="fr-FR"/>
          </a:p>
        </p:txBody>
      </p:sp>
      <p:sp>
        <p:nvSpPr>
          <p:cNvPr id="21515" name="Freeform 13"/>
          <p:cNvSpPr>
            <a:spLocks/>
          </p:cNvSpPr>
          <p:nvPr/>
        </p:nvSpPr>
        <p:spPr bwMode="auto">
          <a:xfrm rot="1770447">
            <a:off x="560388" y="5570538"/>
            <a:ext cx="792162" cy="360362"/>
          </a:xfrm>
          <a:custGeom>
            <a:avLst/>
            <a:gdLst>
              <a:gd name="T0" fmla="*/ 58325312 w 1535"/>
              <a:gd name="T1" fmla="*/ 0 h 666"/>
              <a:gd name="T2" fmla="*/ 58325312 w 1535"/>
              <a:gd name="T3" fmla="*/ 172735687 h 666"/>
              <a:gd name="T4" fmla="*/ 408808230 w 1535"/>
              <a:gd name="T5" fmla="*/ 132918373 h 666"/>
              <a:gd name="T6" fmla="*/ 0 60000 65536"/>
              <a:gd name="T7" fmla="*/ 0 60000 65536"/>
              <a:gd name="T8" fmla="*/ 0 60000 65536"/>
              <a:gd name="T9" fmla="*/ 0 w 1535"/>
              <a:gd name="T10" fmla="*/ 0 h 666"/>
              <a:gd name="T11" fmla="*/ 1535 w 1535"/>
              <a:gd name="T12" fmla="*/ 666 h 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5" h="666">
                <a:moveTo>
                  <a:pt x="219" y="0"/>
                </a:moveTo>
                <a:cubicBezTo>
                  <a:pt x="109" y="257"/>
                  <a:pt x="0" y="514"/>
                  <a:pt x="219" y="590"/>
                </a:cubicBezTo>
                <a:cubicBezTo>
                  <a:pt x="438" y="666"/>
                  <a:pt x="986" y="560"/>
                  <a:pt x="1535" y="45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726" tIns="41363" rIns="82726" bIns="41363">
            <a:spAutoFit/>
          </a:bodyPr>
          <a:lstStyle/>
          <a:p>
            <a:endParaRPr lang="fr-FR"/>
          </a:p>
        </p:txBody>
      </p:sp>
      <p:sp>
        <p:nvSpPr>
          <p:cNvPr id="21516" name="WordArt 14"/>
          <p:cNvSpPr>
            <a:spLocks noChangeArrowheads="1" noChangeShapeType="1" noTextEdit="1"/>
          </p:cNvSpPr>
          <p:nvPr/>
        </p:nvSpPr>
        <p:spPr bwMode="auto">
          <a:xfrm>
            <a:off x="920750" y="5049838"/>
            <a:ext cx="84248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3175">
                  <a:noFill/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choisir le baccalauréat que l'on va préparer</a:t>
            </a:r>
          </a:p>
        </p:txBody>
      </p:sp>
      <p:pic>
        <p:nvPicPr>
          <p:cNvPr id="21517" name="Picture 15" descr="CCHLD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525" y="2781300"/>
            <a:ext cx="15224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WordArt 16"/>
          <p:cNvSpPr>
            <a:spLocks noChangeArrowheads="1" noChangeShapeType="1" noTextEdit="1"/>
          </p:cNvSpPr>
          <p:nvPr/>
        </p:nvSpPr>
        <p:spPr bwMode="auto">
          <a:xfrm>
            <a:off x="3898900" y="153988"/>
            <a:ext cx="4392613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types de baccalauréat</a:t>
            </a:r>
          </a:p>
        </p:txBody>
      </p:sp>
      <p:sp>
        <p:nvSpPr>
          <p:cNvPr id="21519" name="WordArt 17"/>
          <p:cNvSpPr>
            <a:spLocks noChangeArrowheads="1" noChangeShapeType="1" noTextEdit="1"/>
          </p:cNvSpPr>
          <p:nvPr/>
        </p:nvSpPr>
        <p:spPr bwMode="auto">
          <a:xfrm>
            <a:off x="344488" y="930275"/>
            <a:ext cx="2160587" cy="338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Arial Black"/>
              </a:rPr>
              <a:t>BAC GÉNÉRAL</a:t>
            </a:r>
          </a:p>
        </p:txBody>
      </p:sp>
      <p:sp>
        <p:nvSpPr>
          <p:cNvPr id="21520" name="WordArt 18"/>
          <p:cNvSpPr>
            <a:spLocks noChangeArrowheads="1" noChangeShapeType="1" noTextEdit="1"/>
          </p:cNvSpPr>
          <p:nvPr/>
        </p:nvSpPr>
        <p:spPr bwMode="auto">
          <a:xfrm>
            <a:off x="2782888" y="981075"/>
            <a:ext cx="3313112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 Black"/>
              </a:rPr>
              <a:t>BAC TECHNOLOGIQUE</a:t>
            </a:r>
          </a:p>
        </p:txBody>
      </p:sp>
      <p:sp>
        <p:nvSpPr>
          <p:cNvPr id="21521" name="WordArt 19"/>
          <p:cNvSpPr>
            <a:spLocks noChangeArrowheads="1" noChangeShapeType="1" noTextEdit="1"/>
          </p:cNvSpPr>
          <p:nvPr/>
        </p:nvSpPr>
        <p:spPr bwMode="auto">
          <a:xfrm>
            <a:off x="6392863" y="981075"/>
            <a:ext cx="31686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BAC PROFESSIONNEL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openfi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MENP0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16825" y="2689225"/>
            <a:ext cx="1873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1560513" y="1778000"/>
            <a:ext cx="634523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69" tIns="52935" rIns="105869" bIns="52935">
            <a:spAutoFit/>
          </a:bodyPr>
          <a:lstStyle/>
          <a:p>
            <a:pPr defTabSz="1058863" eaLnBrk="0" hangingPunct="0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800" b="1">
                <a:solidFill>
                  <a:srgbClr val="006699"/>
                </a:solidFill>
                <a:latin typeface="Century Gothic" pitchFamily="34" charset="0"/>
              </a:rPr>
              <a:t>enseignement théorique et abstrait</a:t>
            </a:r>
          </a:p>
          <a:p>
            <a:pPr defTabSz="1058863" eaLnBrk="0" hangingPunct="0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800" b="1">
                <a:solidFill>
                  <a:srgbClr val="006699"/>
                </a:solidFill>
                <a:latin typeface="Century Gothic" pitchFamily="34" charset="0"/>
              </a:rPr>
              <a:t>réfléchir / analyser  / synthétiser</a:t>
            </a:r>
          </a:p>
          <a:p>
            <a:pPr defTabSz="1058863" eaLnBrk="0" hangingPunct="0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800" b="1">
                <a:solidFill>
                  <a:srgbClr val="006699"/>
                </a:solidFill>
                <a:latin typeface="Century Gothic" pitchFamily="34" charset="0"/>
              </a:rPr>
              <a:t>argumenter / rédiger</a:t>
            </a:r>
          </a:p>
          <a:p>
            <a:pPr defTabSz="1058863" eaLnBrk="0" hangingPunct="0">
              <a:lnSpc>
                <a:spcPct val="12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800" b="1">
                <a:solidFill>
                  <a:srgbClr val="006699"/>
                </a:solidFill>
                <a:latin typeface="Century Gothic" pitchFamily="34" charset="0"/>
              </a:rPr>
              <a:t>travail personnel important</a:t>
            </a:r>
          </a:p>
        </p:txBody>
      </p:sp>
      <p:graphicFrame>
        <p:nvGraphicFramePr>
          <p:cNvPr id="1026" name="Rectangle 10"/>
          <p:cNvGraphicFramePr>
            <a:graphicFrameLocks/>
          </p:cNvGraphicFramePr>
          <p:nvPr/>
        </p:nvGraphicFramePr>
        <p:xfrm>
          <a:off x="1928813" y="4868863"/>
          <a:ext cx="7429500" cy="2492375"/>
        </p:xfrm>
        <a:graphic>
          <a:graphicData uri="http://schemas.openxmlformats.org/presentationml/2006/ole">
            <p:oleObj spid="_x0000_s1026" name="Clip" r:id="rId6" imgW="0" imgH="0" progId="MS_ClipArt_Gallery.5">
              <p:embed/>
            </p:oleObj>
          </a:graphicData>
        </a:graphic>
      </p:graphicFrame>
      <p:pic>
        <p:nvPicPr>
          <p:cNvPr id="1031" name="Picture 11" descr="WMN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9125" y="4610100"/>
            <a:ext cx="2376488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8547100" y="1016000"/>
          <a:ext cx="1223963" cy="1068388"/>
        </p:xfrm>
        <a:graphic>
          <a:graphicData uri="http://schemas.openxmlformats.org/presentationml/2006/ole">
            <p:oleObj spid="_x0000_s1027" name="Clip" r:id="rId8" imgW="3974400" imgH="3468960" progId="MS_ClipArt_Gallery.5">
              <p:embed/>
            </p:oleObj>
          </a:graphicData>
        </a:graphic>
      </p:graphicFrame>
      <p:sp>
        <p:nvSpPr>
          <p:cNvPr id="1032" name="Text Box 19"/>
          <p:cNvSpPr txBox="1">
            <a:spLocks noChangeArrowheads="1"/>
          </p:cNvSpPr>
          <p:nvPr/>
        </p:nvSpPr>
        <p:spPr bwMode="auto">
          <a:xfrm>
            <a:off x="1200150" y="1001713"/>
            <a:ext cx="74977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550" eaLnBrk="0" hangingPunct="0"/>
            <a:r>
              <a:rPr lang="fr-FR" sz="4400">
                <a:solidFill>
                  <a:srgbClr val="000046"/>
                </a:solidFill>
                <a:latin typeface="Impact" pitchFamily="34" charset="0"/>
              </a:rPr>
              <a:t>VOIE GENERALE        BAC GÉNÉRAL</a:t>
            </a:r>
            <a:r>
              <a:rPr lang="fr-FR" sz="4400">
                <a:solidFill>
                  <a:srgbClr val="FFFF00"/>
                </a:solidFill>
                <a:latin typeface="Impact" pitchFamily="34" charset="0"/>
              </a:rPr>
              <a:t>          </a:t>
            </a:r>
          </a:p>
        </p:txBody>
      </p:sp>
      <p:pic>
        <p:nvPicPr>
          <p:cNvPr id="1033" name="Picture 20" descr="j0391222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5" y="981075"/>
            <a:ext cx="8016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1936750"/>
            <a:ext cx="273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2952750"/>
            <a:ext cx="273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2446338"/>
            <a:ext cx="273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1113" y="3452813"/>
            <a:ext cx="27305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6"/>
          <p:cNvSpPr>
            <a:spLocks noChangeArrowheads="1"/>
          </p:cNvSpPr>
          <p:nvPr/>
        </p:nvSpPr>
        <p:spPr bwMode="auto">
          <a:xfrm>
            <a:off x="1450975" y="4181475"/>
            <a:ext cx="3084513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039" name="Rectangle 12"/>
          <p:cNvSpPr>
            <a:spLocks noChangeArrowheads="1"/>
          </p:cNvSpPr>
          <p:nvPr/>
        </p:nvSpPr>
        <p:spPr bwMode="auto">
          <a:xfrm>
            <a:off x="1463675" y="5621338"/>
            <a:ext cx="3505200" cy="36036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82726" tIns="41363" rIns="82726" bIns="41363" anchor="ctr">
            <a:spAutoFit/>
          </a:bodyPr>
          <a:lstStyle/>
          <a:p>
            <a:endParaRPr lang="fr-FR"/>
          </a:p>
        </p:txBody>
      </p:sp>
      <p:sp>
        <p:nvSpPr>
          <p:cNvPr id="1040" name="Rectangle 26"/>
          <p:cNvSpPr>
            <a:spLocks noChangeArrowheads="1"/>
          </p:cNvSpPr>
          <p:nvPr/>
        </p:nvSpPr>
        <p:spPr bwMode="auto">
          <a:xfrm>
            <a:off x="1557338" y="4184650"/>
            <a:ext cx="3024187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041" name="Picture 9" descr="CMENP0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24213" y="4149725"/>
            <a:ext cx="259238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Rectangle 27"/>
          <p:cNvSpPr>
            <a:spLocks noChangeArrowheads="1"/>
          </p:cNvSpPr>
          <p:nvPr/>
        </p:nvSpPr>
        <p:spPr bwMode="auto">
          <a:xfrm>
            <a:off x="3440113" y="6203950"/>
            <a:ext cx="1655762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3" name="Line 29"/>
          <p:cNvSpPr>
            <a:spLocks noChangeShapeType="1"/>
          </p:cNvSpPr>
          <p:nvPr/>
        </p:nvSpPr>
        <p:spPr bwMode="auto">
          <a:xfrm>
            <a:off x="2273300" y="4184650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4" name="Rectangle 25"/>
          <p:cNvSpPr>
            <a:spLocks noChangeArrowheads="1"/>
          </p:cNvSpPr>
          <p:nvPr/>
        </p:nvSpPr>
        <p:spPr bwMode="auto">
          <a:xfrm>
            <a:off x="3141663" y="5572125"/>
            <a:ext cx="1439862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45" name="Line 30"/>
          <p:cNvSpPr>
            <a:spLocks noChangeShapeType="1"/>
          </p:cNvSpPr>
          <p:nvPr/>
        </p:nvSpPr>
        <p:spPr bwMode="auto">
          <a:xfrm>
            <a:off x="4581525" y="541178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46" name="Text Box 13"/>
          <p:cNvSpPr txBox="1">
            <a:spLocks noChangeArrowheads="1"/>
          </p:cNvSpPr>
          <p:nvPr/>
        </p:nvSpPr>
        <p:spPr bwMode="auto">
          <a:xfrm>
            <a:off x="1639888" y="4229100"/>
            <a:ext cx="27368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69" tIns="52935" rIns="105869" bIns="52935">
            <a:spAutoFit/>
          </a:bodyPr>
          <a:lstStyle/>
          <a:p>
            <a:pPr defTabSz="1058863" eaLnBrk="0" hangingPunct="0"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analyser</a:t>
            </a:r>
            <a:r>
              <a:rPr lang="fr-FR" sz="2800">
                <a:solidFill>
                  <a:srgbClr val="CC0000"/>
                </a:solidFill>
                <a:latin typeface="Century Gothic" pitchFamily="34" charset="0"/>
              </a:rPr>
              <a:t> </a:t>
            </a:r>
          </a:p>
          <a:p>
            <a:pPr defTabSz="1058863" eaLnBrk="0" hangingPunct="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commenter</a:t>
            </a:r>
          </a:p>
          <a:p>
            <a:pPr defTabSz="1058863" eaLnBrk="0" hangingPunct="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argumenter</a:t>
            </a:r>
          </a:p>
          <a:p>
            <a:pPr defTabSz="1058863" eaLnBrk="0" hangingPunct="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ü"/>
            </a:pPr>
            <a:r>
              <a:rPr lang="fr-FR" sz="2800" b="1">
                <a:solidFill>
                  <a:srgbClr val="CC0000"/>
                </a:solidFill>
                <a:latin typeface="Century Gothic" pitchFamily="34" charset="0"/>
              </a:rPr>
              <a:t> rédiger</a:t>
            </a:r>
            <a:endParaRPr lang="fr-FR" sz="2800">
              <a:solidFill>
                <a:srgbClr val="CC0000"/>
              </a:solidFill>
              <a:latin typeface="Century Gothic" pitchFamily="34" charset="0"/>
            </a:endParaRPr>
          </a:p>
        </p:txBody>
      </p:sp>
      <p:pic>
        <p:nvPicPr>
          <p:cNvPr id="1047" name="Picture 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37100" y="1125538"/>
            <a:ext cx="331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WordArt 33"/>
          <p:cNvSpPr>
            <a:spLocks noChangeArrowheads="1" noChangeShapeType="1" noTextEdit="1"/>
          </p:cNvSpPr>
          <p:nvPr/>
        </p:nvSpPr>
        <p:spPr bwMode="auto">
          <a:xfrm>
            <a:off x="3729038" y="153988"/>
            <a:ext cx="43926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types de baccalauréat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penf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1313" y="-303213"/>
            <a:ext cx="10656888" cy="748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920750" y="952500"/>
            <a:ext cx="94329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550" eaLnBrk="0" hangingPunct="0">
              <a:lnSpc>
                <a:spcPct val="85000"/>
              </a:lnSpc>
            </a:pPr>
            <a:r>
              <a:rPr lang="fr-FR" sz="3800">
                <a:solidFill>
                  <a:srgbClr val="800000"/>
                </a:solidFill>
                <a:latin typeface="Impact" pitchFamily="34" charset="0"/>
              </a:rPr>
              <a:t>VOIE TECHNOLOGIQUE         BAC TECHNOLOGIQUE </a:t>
            </a:r>
          </a:p>
        </p:txBody>
      </p:sp>
      <p:pic>
        <p:nvPicPr>
          <p:cNvPr id="22532" name="Picture 7" descr="j039122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855663"/>
            <a:ext cx="8016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 descr="MENO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6450" y="5027613"/>
            <a:ext cx="211772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0" descr="MENP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" y="5024438"/>
            <a:ext cx="1901825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STUDE0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113" y="5005388"/>
            <a:ext cx="239236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MEDPR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99413" y="1700213"/>
            <a:ext cx="1417637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895350" y="1617663"/>
            <a:ext cx="8697913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869" tIns="52935" rIns="105869" bIns="52935">
            <a:spAutoFit/>
          </a:bodyPr>
          <a:lstStyle/>
          <a:p>
            <a:pPr defTabSz="1058863" eaLnBrk="0" hangingPunct="0">
              <a:lnSpc>
                <a:spcPct val="9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600" b="1">
                <a:solidFill>
                  <a:srgbClr val="0000CC"/>
                </a:solidFill>
                <a:latin typeface="Century Gothic" pitchFamily="34" charset="0"/>
              </a:rPr>
              <a:t>     </a:t>
            </a:r>
            <a:r>
              <a:rPr lang="fr-FR" sz="2600" b="1">
                <a:solidFill>
                  <a:srgbClr val="006699"/>
                </a:solidFill>
                <a:latin typeface="Century Gothic" pitchFamily="34" charset="0"/>
              </a:rPr>
              <a:t>enseignement appliqué </a:t>
            </a:r>
          </a:p>
          <a:p>
            <a:pPr defTabSz="1058863" eaLnBrk="0" hangingPunct="0">
              <a:lnSpc>
                <a:spcPct val="11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600" b="1">
                <a:solidFill>
                  <a:srgbClr val="0000CC"/>
                </a:solidFill>
                <a:latin typeface="Century Gothic" pitchFamily="34" charset="0"/>
              </a:rPr>
              <a:t>       </a:t>
            </a:r>
            <a:r>
              <a:rPr lang="fr-FR" sz="2200" b="1">
                <a:latin typeface="Century Gothic" pitchFamily="34" charset="0"/>
              </a:rPr>
              <a:t>&gt;</a:t>
            </a:r>
            <a:r>
              <a:rPr lang="fr-FR" sz="2200" b="1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fr-FR" sz="2600" b="1">
                <a:solidFill>
                  <a:srgbClr val="CC0000"/>
                </a:solidFill>
                <a:latin typeface="Century Gothic" pitchFamily="34" charset="0"/>
              </a:rPr>
              <a:t>observation</a:t>
            </a:r>
            <a:r>
              <a:rPr lang="fr-FR" sz="2600" b="1">
                <a:solidFill>
                  <a:srgbClr val="0000CC"/>
                </a:solidFill>
                <a:latin typeface="Century Gothic" pitchFamily="34" charset="0"/>
              </a:rPr>
              <a:t>    </a:t>
            </a:r>
            <a:r>
              <a:rPr lang="fr-FR" sz="2200" b="1">
                <a:latin typeface="Century Gothic" pitchFamily="34" charset="0"/>
              </a:rPr>
              <a:t>&gt;</a:t>
            </a:r>
            <a:r>
              <a:rPr lang="fr-FR" sz="2200" b="1">
                <a:solidFill>
                  <a:srgbClr val="0000CC"/>
                </a:solidFill>
                <a:latin typeface="Century Gothic" pitchFamily="34" charset="0"/>
              </a:rPr>
              <a:t> </a:t>
            </a:r>
            <a:r>
              <a:rPr lang="fr-FR" sz="2600" b="1">
                <a:solidFill>
                  <a:srgbClr val="CC0000"/>
                </a:solidFill>
                <a:latin typeface="Century Gothic" pitchFamily="34" charset="0"/>
              </a:rPr>
              <a:t>expérimentation</a:t>
            </a:r>
          </a:p>
          <a:p>
            <a:pPr defTabSz="1058863" eaLnBrk="0" hangingPunct="0">
              <a:lnSpc>
                <a:spcPct val="45000"/>
              </a:lnSpc>
              <a:buClr>
                <a:srgbClr val="FFFF00"/>
              </a:buClr>
              <a:buFont typeface="Wingdings" pitchFamily="2" charset="2"/>
              <a:buNone/>
            </a:pPr>
            <a:endParaRPr lang="fr-FR" b="1">
              <a:solidFill>
                <a:srgbClr val="CC0000"/>
              </a:solidFill>
              <a:latin typeface="Century Gothic" pitchFamily="34" charset="0"/>
            </a:endParaRPr>
          </a:p>
          <a:p>
            <a:pPr defTabSz="1058863" eaLnBrk="0" hangingPunct="0">
              <a:lnSpc>
                <a:spcPct val="9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600" b="1">
                <a:solidFill>
                  <a:srgbClr val="0000CC"/>
                </a:solidFill>
                <a:latin typeface="Century Gothic" pitchFamily="34" charset="0"/>
              </a:rPr>
              <a:t>     </a:t>
            </a:r>
            <a:r>
              <a:rPr lang="fr-FR" sz="2600" b="1">
                <a:solidFill>
                  <a:srgbClr val="006699"/>
                </a:solidFill>
                <a:latin typeface="Century Gothic" pitchFamily="34" charset="0"/>
              </a:rPr>
              <a:t>travail en groupe et en autonomie</a:t>
            </a:r>
          </a:p>
          <a:p>
            <a:pPr defTabSz="1058863" eaLnBrk="0" hangingPunct="0">
              <a:lnSpc>
                <a:spcPct val="45000"/>
              </a:lnSpc>
              <a:buClr>
                <a:srgbClr val="FFFF00"/>
              </a:buClr>
              <a:buFont typeface="Wingdings" pitchFamily="2" charset="2"/>
              <a:buNone/>
            </a:pPr>
            <a:endParaRPr lang="fr-FR" sz="2600" b="1">
              <a:solidFill>
                <a:srgbClr val="006699"/>
              </a:solidFill>
              <a:latin typeface="Century Gothic" pitchFamily="34" charset="0"/>
            </a:endParaRPr>
          </a:p>
          <a:p>
            <a:pPr defTabSz="1058863" eaLnBrk="0" hangingPunct="0">
              <a:lnSpc>
                <a:spcPct val="10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600" b="1">
                <a:solidFill>
                  <a:srgbClr val="006699"/>
                </a:solidFill>
                <a:latin typeface="Century Gothic" pitchFamily="34" charset="0"/>
              </a:rPr>
              <a:t>     travaux pratiques (T.P.) en laboratoire, </a:t>
            </a:r>
          </a:p>
          <a:p>
            <a:pPr defTabSz="1058863" eaLnBrk="0" hangingPunct="0">
              <a:lnSpc>
                <a:spcPct val="105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fr-FR" sz="2600" b="1">
                <a:solidFill>
                  <a:srgbClr val="006699"/>
                </a:solidFill>
                <a:latin typeface="Century Gothic" pitchFamily="34" charset="0"/>
              </a:rPr>
              <a:t>en salle d’informatique, de technologie, en atelier...</a:t>
            </a:r>
          </a:p>
        </p:txBody>
      </p:sp>
      <p:pic>
        <p:nvPicPr>
          <p:cNvPr id="22538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9813" y="1666875"/>
            <a:ext cx="3111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9813" y="2586038"/>
            <a:ext cx="3111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9813" y="3173413"/>
            <a:ext cx="3111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955675"/>
            <a:ext cx="331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WordArt 25"/>
          <p:cNvSpPr>
            <a:spLocks noChangeArrowheads="1" noChangeShapeType="1" noTextEdit="1"/>
          </p:cNvSpPr>
          <p:nvPr/>
        </p:nvSpPr>
        <p:spPr bwMode="auto">
          <a:xfrm>
            <a:off x="3729038" y="153988"/>
            <a:ext cx="4392612" cy="403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/>
              </a:rPr>
              <a:t>3 types de baccalauréat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7719</TotalTime>
  <Words>745</Words>
  <Application>Microsoft Office PowerPoint</Application>
  <PresentationFormat>Format A4 (210 x 297 mm)</PresentationFormat>
  <Paragraphs>285</Paragraphs>
  <Slides>24</Slides>
  <Notes>20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40" baseType="lpstr">
      <vt:lpstr>Arial</vt:lpstr>
      <vt:lpstr>Georgia</vt:lpstr>
      <vt:lpstr>Wingdings 2</vt:lpstr>
      <vt:lpstr>Wingdings</vt:lpstr>
      <vt:lpstr>Century Gothic</vt:lpstr>
      <vt:lpstr>Impact</vt:lpstr>
      <vt:lpstr>Wingdings 3</vt:lpstr>
      <vt:lpstr>BlocSSK</vt:lpstr>
      <vt:lpstr>MGI Archon</vt:lpstr>
      <vt:lpstr>Arial Black</vt:lpstr>
      <vt:lpstr>Arial Narrow</vt:lpstr>
      <vt:lpstr>Symbol</vt:lpstr>
      <vt:lpstr>AbacusOneSSK</vt:lpstr>
      <vt:lpstr>Times New Roman</vt:lpstr>
      <vt:lpstr>Civil</vt:lpstr>
      <vt:lpstr>Microsoft Clip Gallery</vt:lpstr>
      <vt:lpstr>Réunion d’information parents d’élèves  Orientation post – 3ème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Besoin d’un conseil personnalisé?  </vt:lpstr>
      <vt:lpstr>Diapositive 24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CIO MERIGNAC</dc:creator>
  <cp:lastModifiedBy>Eleve</cp:lastModifiedBy>
  <cp:revision>666</cp:revision>
  <dcterms:created xsi:type="dcterms:W3CDTF">2009-01-19T13:31:16Z</dcterms:created>
  <dcterms:modified xsi:type="dcterms:W3CDTF">2013-12-16T06:36:28Z</dcterms:modified>
</cp:coreProperties>
</file>